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charts/chart1.xml" ContentType="application/vnd.openxmlformats-officedocument.drawingml.chart+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56" r:id="rId2"/>
    <p:sldId id="290" r:id="rId3"/>
    <p:sldId id="257" r:id="rId4"/>
    <p:sldId id="291" r:id="rId5"/>
    <p:sldId id="260" r:id="rId6"/>
    <p:sldId id="320" r:id="rId7"/>
    <p:sldId id="272" r:id="rId8"/>
    <p:sldId id="274" r:id="rId9"/>
    <p:sldId id="275" r:id="rId10"/>
    <p:sldId id="278" r:id="rId11"/>
    <p:sldId id="279" r:id="rId12"/>
    <p:sldId id="293" r:id="rId13"/>
    <p:sldId id="288" r:id="rId14"/>
    <p:sldId id="289" r:id="rId15"/>
    <p:sldId id="295" r:id="rId16"/>
    <p:sldId id="296" r:id="rId17"/>
    <p:sldId id="297" r:id="rId18"/>
    <p:sldId id="298" r:id="rId19"/>
    <p:sldId id="299" r:id="rId20"/>
    <p:sldId id="300" r:id="rId21"/>
    <p:sldId id="301" r:id="rId22"/>
    <p:sldId id="303" r:id="rId23"/>
    <p:sldId id="304" r:id="rId24"/>
    <p:sldId id="305" r:id="rId25"/>
    <p:sldId id="306" r:id="rId26"/>
    <p:sldId id="307" r:id="rId27"/>
    <p:sldId id="308" r:id="rId28"/>
    <p:sldId id="309" r:id="rId29"/>
    <p:sldId id="310" r:id="rId30"/>
    <p:sldId id="311" r:id="rId31"/>
    <p:sldId id="312" r:id="rId32"/>
    <p:sldId id="314" r:id="rId33"/>
    <p:sldId id="319" r:id="rId34"/>
    <p:sldId id="315" r:id="rId35"/>
    <p:sldId id="316" r:id="rId36"/>
    <p:sldId id="317" r:id="rId37"/>
    <p:sldId id="318" r:id="rId38"/>
    <p:sldId id="313" r:id="rId39"/>
  </p:sldIdLst>
  <p:sldSz cx="18288000" cy="10287000"/>
  <p:notesSz cx="6858000" cy="9144000"/>
  <p:embeddedFontLst>
    <p:embeddedFont>
      <p:font typeface="Century Schoolbook" panose="02040604050505020304" pitchFamily="18" charset="0"/>
      <p:regular r:id="rId41"/>
      <p:bold r:id="rId42"/>
      <p:italic r:id="rId43"/>
      <p:boldItalic r:id="rId44"/>
    </p:embeddedFont>
    <p:embeddedFont>
      <p:font typeface="Iskoola Pota" panose="020B0502040204020203" pitchFamily="34" charset="0"/>
      <p:regular r:id="rId45"/>
      <p:bold r:id="rId46"/>
    </p:embeddedFont>
    <p:embeddedFont>
      <p:font typeface="Sans Serif Collection" panose="020B0502040504020204" pitchFamily="34" charset="0"/>
      <p:regular r:id="rId47"/>
    </p:embeddedFont>
    <p:embeddedFont>
      <p:font typeface="Space Mono Bold" panose="020B0604020202020204"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0504D"/>
    <a:srgbClr val="4F81BD"/>
    <a:srgbClr val="FFFF00"/>
    <a:srgbClr val="FD6E16"/>
    <a:srgbClr val="FDFC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22" autoAdjust="0"/>
  </p:normalViewPr>
  <p:slideViewPr>
    <p:cSldViewPr>
      <p:cViewPr varScale="1">
        <p:scale>
          <a:sx n="39" d="100"/>
          <a:sy n="39" d="100"/>
        </p:scale>
        <p:origin x="964"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Sheet1!$B$1</c:f>
              <c:strCache>
                <c:ptCount val="1"/>
                <c:pt idx="0">
                  <c:v>PSDG Allocation (LKR Millions)</c:v>
                </c:pt>
              </c:strCache>
            </c:strRef>
          </c:tx>
          <c:invertIfNegative val="1"/>
          <c:cat>
            <c:strRef>
              <c:f>Sheet1!$A$2:$A$3</c:f>
              <c:strCache>
                <c:ptCount val="2"/>
                <c:pt idx="0">
                  <c:v>2025</c:v>
                </c:pt>
                <c:pt idx="1">
                  <c:v>2026</c:v>
                </c:pt>
              </c:strCache>
            </c:strRef>
          </c:cat>
          <c:val>
            <c:numRef>
              <c:f>Sheet1!$B$2:$B$3</c:f>
              <c:numCache>
                <c:formatCode>General</c:formatCode>
                <c:ptCount val="2"/>
                <c:pt idx="0">
                  <c:v>97.63</c:v>
                </c:pt>
                <c:pt idx="1">
                  <c:v>201</c:v>
                </c:pt>
              </c:numCache>
            </c:numRef>
          </c:val>
          <c:extLst>
            <c:ext xmlns:c16="http://schemas.microsoft.com/office/drawing/2014/chart" uri="{C3380CC4-5D6E-409C-BE32-E72D297353CC}">
              <c16:uniqueId val="{00000000-F5CF-4192-9ECB-469E20035A47}"/>
            </c:ext>
          </c:extLst>
        </c:ser>
        <c:ser>
          <c:idx val="1"/>
          <c:order val="1"/>
          <c:tx>
            <c:strRef>
              <c:f>Sheet1!$C$1</c:f>
              <c:strCache>
                <c:ptCount val="1"/>
                <c:pt idx="0">
                  <c:v>CBG Allocation (LKR Millions)</c:v>
                </c:pt>
              </c:strCache>
            </c:strRef>
          </c:tx>
          <c:invertIfNegative val="1"/>
          <c:cat>
            <c:strRef>
              <c:f>Sheet1!$A$2:$A$3</c:f>
              <c:strCache>
                <c:ptCount val="2"/>
                <c:pt idx="0">
                  <c:v>2025</c:v>
                </c:pt>
                <c:pt idx="1">
                  <c:v>2026</c:v>
                </c:pt>
              </c:strCache>
            </c:strRef>
          </c:cat>
          <c:val>
            <c:numRef>
              <c:f>Sheet1!$C$2:$C$3</c:f>
              <c:numCache>
                <c:formatCode>General</c:formatCode>
                <c:ptCount val="2"/>
                <c:pt idx="0">
                  <c:v>30</c:v>
                </c:pt>
                <c:pt idx="1">
                  <c:v>35</c:v>
                </c:pt>
              </c:numCache>
            </c:numRef>
          </c:val>
          <c:extLst>
            <c:ext xmlns:c16="http://schemas.microsoft.com/office/drawing/2014/chart" uri="{C3380CC4-5D6E-409C-BE32-E72D297353CC}">
              <c16:uniqueId val="{00000001-F5CF-4192-9ECB-469E20035A47}"/>
            </c:ext>
          </c:extLst>
        </c:ser>
        <c:dLbls>
          <c:showLegendKey val="0"/>
          <c:showVal val="0"/>
          <c:showCatName val="0"/>
          <c:showSerName val="0"/>
          <c:showPercent val="0"/>
          <c:showBubbleSize val="0"/>
        </c:dLbls>
        <c:gapWidth val="150"/>
        <c:axId val="231724544"/>
        <c:axId val="231726080"/>
      </c:barChart>
      <c:catAx>
        <c:axId val="231724544"/>
        <c:scaling>
          <c:orientation val="minMax"/>
        </c:scaling>
        <c:delete val="0"/>
        <c:axPos val="b"/>
        <c:numFmt formatCode="General" sourceLinked="0"/>
        <c:majorTickMark val="out"/>
        <c:minorTickMark val="none"/>
        <c:tickLblPos val="nextTo"/>
        <c:crossAx val="231726080"/>
        <c:crosses val="autoZero"/>
        <c:auto val="1"/>
        <c:lblAlgn val="ctr"/>
        <c:lblOffset val="100"/>
        <c:noMultiLvlLbl val="0"/>
      </c:catAx>
      <c:valAx>
        <c:axId val="231726080"/>
        <c:scaling>
          <c:orientation val="minMax"/>
        </c:scaling>
        <c:delete val="0"/>
        <c:axPos val="l"/>
        <c:majorGridlines/>
        <c:numFmt formatCode="General" sourceLinked="1"/>
        <c:majorTickMark val="out"/>
        <c:minorTickMark val="none"/>
        <c:tickLblPos val="nextTo"/>
        <c:crossAx val="231724544"/>
        <c:crosses val="autoZero"/>
        <c:crossBetween val="between"/>
      </c:valAx>
    </c:plotArea>
    <c:plotVisOnly val="1"/>
    <c:dispBlanksAs val="gap"/>
    <c:showDLblsOverMax val="1"/>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6EFA6A-648A-4816-922C-32F4443705A2}" type="datetimeFigureOut">
              <a:rPr lang="en-US" smtClean="0"/>
              <a:t>1/20/2026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5A8301-C470-47C4-9820-2238F6F4651D}" type="slidenum">
              <a:rPr lang="en-US" smtClean="0"/>
              <a:t>‹#›</a:t>
            </a:fld>
            <a:endParaRPr lang="en-US"/>
          </a:p>
        </p:txBody>
      </p:sp>
    </p:spTree>
    <p:extLst>
      <p:ext uri="{BB962C8B-B14F-4D97-AF65-F5344CB8AC3E}">
        <p14:creationId xmlns:p14="http://schemas.microsoft.com/office/powerpoint/2010/main" val="2771064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5A8301-C470-47C4-9820-2238F6F4651D}" type="slidenum">
              <a:rPr lang="en-US" smtClean="0"/>
              <a:t>1</a:t>
            </a:fld>
            <a:endParaRPr lang="en-US"/>
          </a:p>
        </p:txBody>
      </p:sp>
    </p:spTree>
    <p:extLst>
      <p:ext uri="{BB962C8B-B14F-4D97-AF65-F5344CB8AC3E}">
        <p14:creationId xmlns:p14="http://schemas.microsoft.com/office/powerpoint/2010/main" val="4176959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278B4-601A-E764-CCB3-43685C78DE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E14167-94B5-D185-81D9-42455A4B08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F26ACD-45E8-10B5-8216-8F88B41B56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587A88-513F-A513-E801-E681E818787D}"/>
              </a:ext>
            </a:extLst>
          </p:cNvPr>
          <p:cNvSpPr>
            <a:spLocks noGrp="1"/>
          </p:cNvSpPr>
          <p:nvPr>
            <p:ph type="sldNum" sz="quarter" idx="5"/>
          </p:nvPr>
        </p:nvSpPr>
        <p:spPr/>
        <p:txBody>
          <a:bodyPr/>
          <a:lstStyle/>
          <a:p>
            <a:fld id="{B65A8301-C470-47C4-9820-2238F6F4651D}" type="slidenum">
              <a:rPr lang="en-US" smtClean="0"/>
              <a:t>2</a:t>
            </a:fld>
            <a:endParaRPr lang="en-US"/>
          </a:p>
        </p:txBody>
      </p:sp>
    </p:spTree>
    <p:extLst>
      <p:ext uri="{BB962C8B-B14F-4D97-AF65-F5344CB8AC3E}">
        <p14:creationId xmlns:p14="http://schemas.microsoft.com/office/powerpoint/2010/main" val="1196340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advTm="10209">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advTm="10209">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advTm="10209">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advTm="10209">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advTm="10209">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advTm="10209">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advTm="10209">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advTm="10209">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advTm="10209">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advTm="10209">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advTm="10209">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10209">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gif"/><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gif"/><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gif"/><Relationship Id="rId4" Type="http://schemas.openxmlformats.org/officeDocument/2006/relationships/image" Target="../media/image9.gif"/></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34.xml"/><Relationship Id="rId5" Type="http://schemas.microsoft.com/office/2007/relationships/hdphoto" Target="../media/hdphoto1.wdp"/><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gif"/><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9.gif"/><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9.gif"/><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football field with smoke and lights">
            <a:extLst>
              <a:ext uri="{FF2B5EF4-FFF2-40B4-BE49-F238E27FC236}">
                <a16:creationId xmlns:a16="http://schemas.microsoft.com/office/drawing/2014/main" id="{9B1F1EDB-28C2-FC36-382A-7166D9407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9140177" cy="10782300"/>
          </a:xfrm>
          <a:prstGeom prst="rect">
            <a:avLst/>
          </a:prstGeom>
        </p:spPr>
      </p:pic>
      <p:grpSp>
        <p:nvGrpSpPr>
          <p:cNvPr id="4" name="Group 3">
            <a:extLst>
              <a:ext uri="{FF2B5EF4-FFF2-40B4-BE49-F238E27FC236}">
                <a16:creationId xmlns:a16="http://schemas.microsoft.com/office/drawing/2014/main" id="{888BA9E7-B7F8-6B9E-BE1B-AB1100042520}"/>
              </a:ext>
            </a:extLst>
          </p:cNvPr>
          <p:cNvGrpSpPr/>
          <p:nvPr/>
        </p:nvGrpSpPr>
        <p:grpSpPr>
          <a:xfrm>
            <a:off x="1012353" y="1573734"/>
            <a:ext cx="16263291" cy="8839199"/>
            <a:chOff x="-26276" y="-20826"/>
            <a:chExt cx="12026463" cy="6461178"/>
          </a:xfrm>
        </p:grpSpPr>
        <p:pic>
          <p:nvPicPr>
            <p:cNvPr id="5" name="Picture 4">
              <a:extLst>
                <a:ext uri="{FF2B5EF4-FFF2-40B4-BE49-F238E27FC236}">
                  <a16:creationId xmlns:a16="http://schemas.microsoft.com/office/drawing/2014/main" id="{06E7C097-7E5C-2481-2F33-347A77B493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514" r="11862" b="11959"/>
            <a:stretch>
              <a:fillRect/>
            </a:stretch>
          </p:blipFill>
          <p:spPr>
            <a:xfrm>
              <a:off x="2514600" y="0"/>
              <a:ext cx="2979684" cy="6440351"/>
            </a:xfrm>
            <a:prstGeom prst="rect">
              <a:avLst/>
            </a:prstGeom>
          </p:spPr>
        </p:pic>
        <p:pic>
          <p:nvPicPr>
            <p:cNvPr id="6" name="Picture 5">
              <a:extLst>
                <a:ext uri="{FF2B5EF4-FFF2-40B4-BE49-F238E27FC236}">
                  <a16:creationId xmlns:a16="http://schemas.microsoft.com/office/drawing/2014/main" id="{1C491E2E-618B-9F12-3999-6CC1913268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897" r="20150" b="11944"/>
            <a:stretch>
              <a:fillRect/>
            </a:stretch>
          </p:blipFill>
          <p:spPr>
            <a:xfrm>
              <a:off x="5486400" y="-18393"/>
              <a:ext cx="3645508" cy="6458744"/>
            </a:xfrm>
            <a:prstGeom prst="rect">
              <a:avLst/>
            </a:prstGeom>
          </p:spPr>
        </p:pic>
        <p:pic>
          <p:nvPicPr>
            <p:cNvPr id="7" name="Picture 6">
              <a:extLst>
                <a:ext uri="{FF2B5EF4-FFF2-40B4-BE49-F238E27FC236}">
                  <a16:creationId xmlns:a16="http://schemas.microsoft.com/office/drawing/2014/main" id="{FEE138F3-828C-8B1E-0A7B-2D685E73B53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036" r="33092" b="11675"/>
            <a:stretch>
              <a:fillRect/>
            </a:stretch>
          </p:blipFill>
          <p:spPr>
            <a:xfrm>
              <a:off x="8413533" y="-20826"/>
              <a:ext cx="3586654" cy="6461178"/>
            </a:xfrm>
            <a:prstGeom prst="rect">
              <a:avLst/>
            </a:prstGeom>
          </p:spPr>
        </p:pic>
        <p:pic>
          <p:nvPicPr>
            <p:cNvPr id="8" name="Picture 7">
              <a:extLst>
                <a:ext uri="{FF2B5EF4-FFF2-40B4-BE49-F238E27FC236}">
                  <a16:creationId xmlns:a16="http://schemas.microsoft.com/office/drawing/2014/main" id="{6299668E-8F9D-339B-DFEE-880610B60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9419" r="17403" b="11976"/>
            <a:stretch>
              <a:fillRect/>
            </a:stretch>
          </p:blipFill>
          <p:spPr>
            <a:xfrm>
              <a:off x="-26276" y="1243"/>
              <a:ext cx="2593427" cy="6439108"/>
            </a:xfrm>
            <a:prstGeom prst="rect">
              <a:avLst/>
            </a:prstGeom>
          </p:spPr>
        </p:pic>
      </p:grpSp>
      <p:sp>
        <p:nvSpPr>
          <p:cNvPr id="11" name="TextBox 10">
            <a:extLst>
              <a:ext uri="{FF2B5EF4-FFF2-40B4-BE49-F238E27FC236}">
                <a16:creationId xmlns:a16="http://schemas.microsoft.com/office/drawing/2014/main" id="{F094175C-D159-B34B-DDC5-40430481D21C}"/>
              </a:ext>
            </a:extLst>
          </p:cNvPr>
          <p:cNvSpPr txBox="1"/>
          <p:nvPr/>
        </p:nvSpPr>
        <p:spPr>
          <a:xfrm>
            <a:off x="2666999" y="138562"/>
            <a:ext cx="12954000" cy="1200329"/>
          </a:xfrm>
          <a:prstGeom prst="rect">
            <a:avLst/>
          </a:prstGeom>
          <a:solidFill>
            <a:schemeClr val="bg2">
              <a:lumMod val="10000"/>
            </a:schemeClr>
          </a:solidFill>
        </p:spPr>
        <p:txBody>
          <a:bodyPr wrap="square">
            <a:spAutoFit/>
          </a:bodyPr>
          <a:lstStyle/>
          <a:p>
            <a:pPr lvl="0" algn="ctr">
              <a:buClr>
                <a:srgbClr val="FE8637"/>
              </a:buClr>
            </a:pPr>
            <a:r>
              <a:rPr lang="si-LK" sz="7200" b="1" dirty="0">
                <a:ln w="0"/>
                <a:gradFill>
                  <a:gsLst>
                    <a:gs pos="40000">
                      <a:srgbClr val="FFFF00"/>
                    </a:gs>
                    <a:gs pos="79000">
                      <a:srgbClr val="C5C7CA"/>
                    </a:gs>
                  </a:gsLst>
                  <a:lin ang="5400000"/>
                </a:gradFill>
              </a:rPr>
              <a:t>දකුණු පළාත් ක්‍රීඩා දෙපාර්තමේන්තුව</a:t>
            </a:r>
            <a:endParaRPr lang="si-LK" sz="7200" b="1" dirty="0">
              <a:ln w="0"/>
              <a:gradFill>
                <a:gsLst>
                  <a:gs pos="40000">
                    <a:srgbClr val="FFFF00"/>
                  </a:gs>
                  <a:gs pos="79000">
                    <a:srgbClr val="C5C7CA"/>
                  </a:gs>
                </a:gsLst>
                <a:lin ang="5400000"/>
              </a:gradFill>
              <a:latin typeface="Century Schoolbook"/>
              <a:cs typeface="Iskoola Pota"/>
            </a:endParaRPr>
          </a:p>
        </p:txBody>
      </p:sp>
      <p:pic>
        <p:nvPicPr>
          <p:cNvPr id="13" name="Picture 2" descr="F:\1028.jpg">
            <a:extLst>
              <a:ext uri="{FF2B5EF4-FFF2-40B4-BE49-F238E27FC236}">
                <a16:creationId xmlns:a16="http://schemas.microsoft.com/office/drawing/2014/main" id="{C8874BA5-270B-1979-7B84-42E4F4FB4A6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118" t="15872" r="16272" b="14643"/>
          <a:stretch/>
        </p:blipFill>
        <p:spPr bwMode="auto">
          <a:xfrm>
            <a:off x="16812198" y="8029051"/>
            <a:ext cx="1475802" cy="19537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297E6487-55AE-3375-83A9-2EC1B6BE655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3998" y="157207"/>
            <a:ext cx="2257913" cy="1282161"/>
          </a:xfrm>
          <a:prstGeom prst="rect">
            <a:avLst/>
          </a:prstGeom>
        </p:spPr>
      </p:pic>
      <p:pic>
        <p:nvPicPr>
          <p:cNvPr id="20" name="Picture 19">
            <a:extLst>
              <a:ext uri="{FF2B5EF4-FFF2-40B4-BE49-F238E27FC236}">
                <a16:creationId xmlns:a16="http://schemas.microsoft.com/office/drawing/2014/main" id="{C46C5BE3-9501-282B-BFCB-00183A45E8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620998" y="144248"/>
            <a:ext cx="2257914" cy="1270787"/>
          </a:xfrm>
          <a:prstGeom prst="rect">
            <a:avLst/>
          </a:prstGeom>
        </p:spPr>
      </p:pic>
    </p:spTree>
  </p:cSld>
  <p:clrMapOvr>
    <a:masterClrMapping/>
  </p:clrMapOvr>
  <p:transition spd="slow" advTm="11092">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165DA-9440-5851-A243-28A9479B0DC7}"/>
            </a:ext>
          </a:extLst>
        </p:cNvPr>
        <p:cNvGrpSpPr/>
        <p:nvPr/>
      </p:nvGrpSpPr>
      <p:grpSpPr>
        <a:xfrm>
          <a:off x="0" y="0"/>
          <a:ext cx="0" cy="0"/>
          <a:chOff x="0" y="0"/>
          <a:chExt cx="0" cy="0"/>
        </a:xfrm>
      </p:grpSpPr>
      <p:pic>
        <p:nvPicPr>
          <p:cNvPr id="2" name="Picture 1" descr="A football field with smoke and lights&#10;&#10;AI-generated content may be incorrect.">
            <a:extLst>
              <a:ext uri="{FF2B5EF4-FFF2-40B4-BE49-F238E27FC236}">
                <a16:creationId xmlns:a16="http://schemas.microsoft.com/office/drawing/2014/main" id="{3E1037F4-D978-8DFE-4B83-97E91706F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9" y="-478971"/>
            <a:ext cx="19140177" cy="10782300"/>
          </a:xfrm>
          <a:prstGeom prst="rect">
            <a:avLst/>
          </a:prstGeom>
        </p:spPr>
      </p:pic>
      <p:sp>
        <p:nvSpPr>
          <p:cNvPr id="7" name="Rectangle 6">
            <a:extLst>
              <a:ext uri="{FF2B5EF4-FFF2-40B4-BE49-F238E27FC236}">
                <a16:creationId xmlns:a16="http://schemas.microsoft.com/office/drawing/2014/main" id="{187C1DF9-BE8C-7041-1A8F-7C5A5C67EC11}"/>
              </a:ext>
            </a:extLst>
          </p:cNvPr>
          <p:cNvSpPr/>
          <p:nvPr/>
        </p:nvSpPr>
        <p:spPr>
          <a:xfrm>
            <a:off x="201386" y="0"/>
            <a:ext cx="11228614" cy="18669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5" name="TextBox 7">
            <a:extLst>
              <a:ext uri="{FF2B5EF4-FFF2-40B4-BE49-F238E27FC236}">
                <a16:creationId xmlns:a16="http://schemas.microsoft.com/office/drawing/2014/main" id="{B145D545-8FCB-158C-AAF4-FF50CB057611}"/>
              </a:ext>
            </a:extLst>
          </p:cNvPr>
          <p:cNvSpPr txBox="1"/>
          <p:nvPr/>
        </p:nvSpPr>
        <p:spPr>
          <a:xfrm>
            <a:off x="838200" y="207803"/>
            <a:ext cx="16078200" cy="879793"/>
          </a:xfrm>
          <a:prstGeom prst="rect">
            <a:avLst/>
          </a:prstGeom>
        </p:spPr>
        <p:txBody>
          <a:bodyPr wrap="square" lIns="0" tIns="0" rIns="0" bIns="0" rtlCol="0" anchor="t">
            <a:spAutoFit/>
          </a:bodyPr>
          <a:lstStyle/>
          <a:p>
            <a:pPr>
              <a:lnSpc>
                <a:spcPts val="7094"/>
              </a:lnSpc>
            </a:pPr>
            <a:r>
              <a:rPr lang="si-LK" sz="5400" dirty="0">
                <a:ln w="0"/>
                <a:effectLst>
                  <a:outerShdw blurRad="38100" dist="19050" dir="2700000" algn="tl" rotWithShape="0">
                    <a:schemeClr val="dk1">
                      <a:alpha val="40000"/>
                    </a:schemeClr>
                  </a:outerShdw>
                </a:effectLst>
                <a:latin typeface="Space Mono Bold"/>
                <a:sym typeface="Space Mono Bold"/>
              </a:rPr>
              <a:t>දක්ෂින ජන සුවසෙත වැඩසටහන </a:t>
            </a:r>
          </a:p>
        </p:txBody>
      </p:sp>
      <p:sp>
        <p:nvSpPr>
          <p:cNvPr id="6" name="TextBox 5">
            <a:extLst>
              <a:ext uri="{FF2B5EF4-FFF2-40B4-BE49-F238E27FC236}">
                <a16:creationId xmlns:a16="http://schemas.microsoft.com/office/drawing/2014/main" id="{94ACEF09-EFC7-E8F4-773F-E13459A6CF16}"/>
              </a:ext>
            </a:extLst>
          </p:cNvPr>
          <p:cNvSpPr txBox="1"/>
          <p:nvPr/>
        </p:nvSpPr>
        <p:spPr>
          <a:xfrm>
            <a:off x="1219200" y="2967904"/>
            <a:ext cx="14020800" cy="954107"/>
          </a:xfrm>
          <a:prstGeom prst="rect">
            <a:avLst/>
          </a:prstGeom>
          <a:noFill/>
        </p:spPr>
        <p:txBody>
          <a:bodyPr wrap="square" rtlCol="0">
            <a:spAutoFit/>
          </a:bodyPr>
          <a:lstStyle/>
          <a:p>
            <a:pPr algn="just"/>
            <a:r>
              <a:rPr lang="si-LK" sz="2800" dirty="0">
                <a:solidFill>
                  <a:schemeClr val="bg1"/>
                </a:solidFill>
              </a:rPr>
              <a:t>මුලටියන, ගාල්ල කඩවත් සතර, ඔකේවල යන ප්‍රාදේශිය ලේකම් කොට්ඨාශවල මෙම වැඩසටහන සාර්ථකව පවත්වන ලදි</a:t>
            </a:r>
          </a:p>
        </p:txBody>
      </p:sp>
      <p:pic>
        <p:nvPicPr>
          <p:cNvPr id="10" name="Picture 9" descr="A group of people sitting in a room&#10;&#10;AI-generated content may be incorrect.">
            <a:extLst>
              <a:ext uri="{FF2B5EF4-FFF2-40B4-BE49-F238E27FC236}">
                <a16:creationId xmlns:a16="http://schemas.microsoft.com/office/drawing/2014/main" id="{30093BA6-81F9-934E-A33F-5A9AB169F2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90851" y="3894797"/>
            <a:ext cx="9798553" cy="4371662"/>
          </a:xfrm>
          <a:prstGeom prst="rect">
            <a:avLst/>
          </a:prstGeom>
        </p:spPr>
      </p:pic>
      <p:pic>
        <p:nvPicPr>
          <p:cNvPr id="4" name="Picture 3" descr="A person sitting at a desk with a person in a chair&#10;&#10;AI-generated content may be incorrect.">
            <a:extLst>
              <a:ext uri="{FF2B5EF4-FFF2-40B4-BE49-F238E27FC236}">
                <a16:creationId xmlns:a16="http://schemas.microsoft.com/office/drawing/2014/main" id="{0B7AB5B3-4BC1-8D7F-D213-3A828E88B3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4438904"/>
            <a:ext cx="7028443" cy="5271332"/>
          </a:xfrm>
          <a:prstGeom prst="rect">
            <a:avLst/>
          </a:prstGeom>
        </p:spPr>
      </p:pic>
      <p:pic>
        <p:nvPicPr>
          <p:cNvPr id="11" name="Picture 10" descr="A group of people in a room&#10;&#10;AI-generated content may be incorrect.">
            <a:extLst>
              <a:ext uri="{FF2B5EF4-FFF2-40B4-BE49-F238E27FC236}">
                <a16:creationId xmlns:a16="http://schemas.microsoft.com/office/drawing/2014/main" id="{2F866203-7000-D4B3-CDD2-6A7D4C4289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1521" y="4805864"/>
            <a:ext cx="7724652" cy="5793489"/>
          </a:xfrm>
          <a:prstGeom prst="rect">
            <a:avLst/>
          </a:prstGeom>
        </p:spPr>
      </p:pic>
      <p:pic>
        <p:nvPicPr>
          <p:cNvPr id="13" name="Picture 3">
            <a:extLst>
              <a:ext uri="{FF2B5EF4-FFF2-40B4-BE49-F238E27FC236}">
                <a16:creationId xmlns:a16="http://schemas.microsoft.com/office/drawing/2014/main" id="{359480EF-7CDD-6E38-7A88-E92A1FBB19B7}"/>
              </a:ext>
            </a:extLst>
          </p:cNvPr>
          <p:cNvPicPr>
            <a:picLocks noChangeAspect="1"/>
          </p:cNvPicPr>
          <p:nvPr/>
        </p:nvPicPr>
        <p:blipFill>
          <a:blip r:embed="rId7"/>
          <a:srcRect/>
          <a:stretch>
            <a:fillRect/>
          </a:stretch>
        </p:blipFill>
        <p:spPr>
          <a:xfrm>
            <a:off x="-21773" y="-586190"/>
            <a:ext cx="19006457" cy="10643616"/>
          </a:xfrm>
          <a:prstGeom prst="rect">
            <a:avLst/>
          </a:prstGeom>
        </p:spPr>
      </p:pic>
    </p:spTree>
    <p:custDataLst>
      <p:tags r:id="rId1"/>
    </p:custDataLst>
    <p:extLst>
      <p:ext uri="{BB962C8B-B14F-4D97-AF65-F5344CB8AC3E}">
        <p14:creationId xmlns:p14="http://schemas.microsoft.com/office/powerpoint/2010/main" val="3791068010"/>
      </p:ext>
    </p:extLst>
  </p:cSld>
  <p:clrMapOvr>
    <a:masterClrMapping/>
  </p:clrMapOvr>
  <p:transition spd="slow" advTm="613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1+#ppt_w/2"/>
                                          </p:val>
                                        </p:tav>
                                        <p:tav tm="100000">
                                          <p:val>
                                            <p:strVal val="#ppt_x"/>
                                          </p:val>
                                        </p:tav>
                                      </p:tavLst>
                                    </p:anim>
                                    <p:anim calcmode="lin" valueType="num">
                                      <p:cBhvr additive="base">
                                        <p:cTn id="16"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16182-DDF6-20D1-C26A-D20767D3E315}"/>
            </a:ext>
          </a:extLst>
        </p:cNvPr>
        <p:cNvGrpSpPr/>
        <p:nvPr/>
      </p:nvGrpSpPr>
      <p:grpSpPr>
        <a:xfrm>
          <a:off x="0" y="0"/>
          <a:ext cx="0" cy="0"/>
          <a:chOff x="0" y="0"/>
          <a:chExt cx="0" cy="0"/>
        </a:xfrm>
      </p:grpSpPr>
      <p:pic>
        <p:nvPicPr>
          <p:cNvPr id="2" name="Picture 1" descr="A football field with smoke and lights&#10;&#10;AI-generated content may be incorrect.">
            <a:extLst>
              <a:ext uri="{FF2B5EF4-FFF2-40B4-BE49-F238E27FC236}">
                <a16:creationId xmlns:a16="http://schemas.microsoft.com/office/drawing/2014/main" id="{BAA06942-64B4-2D31-773D-1A9B50A48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
            <a:ext cx="19140177" cy="10782300"/>
          </a:xfrm>
          <a:prstGeom prst="rect">
            <a:avLst/>
          </a:prstGeom>
        </p:spPr>
      </p:pic>
      <p:sp>
        <p:nvSpPr>
          <p:cNvPr id="7" name="Rectangle 6">
            <a:extLst>
              <a:ext uri="{FF2B5EF4-FFF2-40B4-BE49-F238E27FC236}">
                <a16:creationId xmlns:a16="http://schemas.microsoft.com/office/drawing/2014/main" id="{58C2005B-3E6A-1307-2565-EF5719845643}"/>
              </a:ext>
            </a:extLst>
          </p:cNvPr>
          <p:cNvSpPr/>
          <p:nvPr/>
        </p:nvSpPr>
        <p:spPr>
          <a:xfrm>
            <a:off x="201386" y="0"/>
            <a:ext cx="15038614" cy="18669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5" name="TextBox 7">
            <a:extLst>
              <a:ext uri="{FF2B5EF4-FFF2-40B4-BE49-F238E27FC236}">
                <a16:creationId xmlns:a16="http://schemas.microsoft.com/office/drawing/2014/main" id="{F9C8726C-B786-C5B7-6FD9-5086947A04CF}"/>
              </a:ext>
            </a:extLst>
          </p:cNvPr>
          <p:cNvSpPr txBox="1"/>
          <p:nvPr/>
        </p:nvSpPr>
        <p:spPr>
          <a:xfrm>
            <a:off x="838200" y="207803"/>
            <a:ext cx="16078200" cy="879793"/>
          </a:xfrm>
          <a:prstGeom prst="rect">
            <a:avLst/>
          </a:prstGeom>
        </p:spPr>
        <p:txBody>
          <a:bodyPr wrap="square" lIns="0" tIns="0" rIns="0" bIns="0" rtlCol="0" anchor="t">
            <a:spAutoFit/>
          </a:bodyPr>
          <a:lstStyle/>
          <a:p>
            <a:pPr>
              <a:lnSpc>
                <a:spcPts val="7094"/>
              </a:lnSpc>
            </a:pPr>
            <a:r>
              <a:rPr lang="si-LK" sz="5400" dirty="0">
                <a:ln w="0"/>
                <a:effectLst>
                  <a:outerShdw blurRad="38100" dist="19050" dir="2700000" algn="tl" rotWithShape="0">
                    <a:schemeClr val="dk1">
                      <a:alpha val="40000"/>
                    </a:schemeClr>
                  </a:outerShdw>
                </a:effectLst>
                <a:latin typeface="Space Mono Bold"/>
                <a:sym typeface="Space Mono Bold"/>
              </a:rPr>
              <a:t>ක්‍රීඩා සමාජ සදහා පුහුනු වැඩසටහනක් පැවැත්වීම</a:t>
            </a:r>
          </a:p>
        </p:txBody>
      </p:sp>
      <p:sp>
        <p:nvSpPr>
          <p:cNvPr id="6" name="TextBox 5">
            <a:extLst>
              <a:ext uri="{FF2B5EF4-FFF2-40B4-BE49-F238E27FC236}">
                <a16:creationId xmlns:a16="http://schemas.microsoft.com/office/drawing/2014/main" id="{BAB87FD2-5BDA-5BEE-E915-6105B68E528F}"/>
              </a:ext>
            </a:extLst>
          </p:cNvPr>
          <p:cNvSpPr txBox="1"/>
          <p:nvPr/>
        </p:nvSpPr>
        <p:spPr>
          <a:xfrm>
            <a:off x="1219200" y="2967904"/>
            <a:ext cx="14020800" cy="954107"/>
          </a:xfrm>
          <a:prstGeom prst="rect">
            <a:avLst/>
          </a:prstGeom>
          <a:noFill/>
        </p:spPr>
        <p:txBody>
          <a:bodyPr wrap="square" rtlCol="0">
            <a:spAutoFit/>
          </a:bodyPr>
          <a:lstStyle/>
          <a:p>
            <a:pPr algn="just"/>
            <a:r>
              <a:rPr lang="si-LK" sz="2800" dirty="0">
                <a:solidFill>
                  <a:schemeClr val="bg1"/>
                </a:solidFill>
              </a:rPr>
              <a:t>ක්‍රිඩා සමාජවල සාමාජික සාමාජිකාවන් 42 කගේ සහභාගීත්වයෙන් හම්බන්තොට  දිස්ත්‍රික් පුහුණු වැඩසටහන බොගහපැලැස්ස පුහුණු මධ්‍යස්ථානයේදී සාර්ථකව පවත්වන ලදි</a:t>
            </a:r>
          </a:p>
        </p:txBody>
      </p:sp>
      <p:pic>
        <p:nvPicPr>
          <p:cNvPr id="8" name="Picture 7" descr="A police officer performing cpr on a person&#10;&#10;AI-generated content may be incorrect.">
            <a:extLst>
              <a:ext uri="{FF2B5EF4-FFF2-40B4-BE49-F238E27FC236}">
                <a16:creationId xmlns:a16="http://schemas.microsoft.com/office/drawing/2014/main" id="{14A03F2C-1A25-3ADA-CB70-7325AD5570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4295999"/>
            <a:ext cx="6567427" cy="4925570"/>
          </a:xfrm>
          <a:prstGeom prst="rect">
            <a:avLst/>
          </a:prstGeom>
        </p:spPr>
      </p:pic>
      <p:pic>
        <p:nvPicPr>
          <p:cNvPr id="12" name="Picture 11" descr="A group of people standing outside a building&#10;&#10;AI-generated content may be incorrect.">
            <a:extLst>
              <a:ext uri="{FF2B5EF4-FFF2-40B4-BE49-F238E27FC236}">
                <a16:creationId xmlns:a16="http://schemas.microsoft.com/office/drawing/2014/main" id="{A8A10B79-2150-E481-C4AB-45EAA08BD6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2446" y="6047407"/>
            <a:ext cx="7515929" cy="5636947"/>
          </a:xfrm>
          <a:prstGeom prst="rect">
            <a:avLst/>
          </a:prstGeom>
        </p:spPr>
      </p:pic>
      <p:pic>
        <p:nvPicPr>
          <p:cNvPr id="14" name="Picture 13" descr="A group of people standing in a dirt road&#10;&#10;AI-generated content may be incorrect.">
            <a:extLst>
              <a:ext uri="{FF2B5EF4-FFF2-40B4-BE49-F238E27FC236}">
                <a16:creationId xmlns:a16="http://schemas.microsoft.com/office/drawing/2014/main" id="{C812E15D-6DA6-9700-DCF3-232FF58EA8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00100" y="3922011"/>
            <a:ext cx="6832600" cy="5124450"/>
          </a:xfrm>
          <a:prstGeom prst="rect">
            <a:avLst/>
          </a:prstGeom>
        </p:spPr>
      </p:pic>
      <p:pic>
        <p:nvPicPr>
          <p:cNvPr id="16" name="Picture 3">
            <a:extLst>
              <a:ext uri="{FF2B5EF4-FFF2-40B4-BE49-F238E27FC236}">
                <a16:creationId xmlns:a16="http://schemas.microsoft.com/office/drawing/2014/main" id="{1FE5EE16-7F7D-733C-D3B0-AA77D002CF12}"/>
              </a:ext>
            </a:extLst>
          </p:cNvPr>
          <p:cNvPicPr>
            <a:picLocks noChangeAspect="1"/>
          </p:cNvPicPr>
          <p:nvPr/>
        </p:nvPicPr>
        <p:blipFill>
          <a:blip r:embed="rId7"/>
          <a:srcRect/>
          <a:stretch>
            <a:fillRect/>
          </a:stretch>
        </p:blipFill>
        <p:spPr>
          <a:xfrm>
            <a:off x="-193365" y="-178308"/>
            <a:ext cx="19006457" cy="10643616"/>
          </a:xfrm>
          <a:prstGeom prst="rect">
            <a:avLst/>
          </a:prstGeom>
        </p:spPr>
      </p:pic>
    </p:spTree>
    <p:custDataLst>
      <p:tags r:id="rId1"/>
    </p:custDataLst>
    <p:extLst>
      <p:ext uri="{BB962C8B-B14F-4D97-AF65-F5344CB8AC3E}">
        <p14:creationId xmlns:p14="http://schemas.microsoft.com/office/powerpoint/2010/main" val="2286439897"/>
      </p:ext>
    </p:extLst>
  </p:cSld>
  <p:clrMapOvr>
    <a:masterClrMapping/>
  </p:clrMapOvr>
  <p:transition spd="slow" advTm="780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0-#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1+#ppt_w/2"/>
                                          </p:val>
                                        </p:tav>
                                        <p:tav tm="100000">
                                          <p:val>
                                            <p:strVal val="#ppt_x"/>
                                          </p:val>
                                        </p:tav>
                                      </p:tavLst>
                                    </p:anim>
                                    <p:anim calcmode="lin" valueType="num">
                                      <p:cBhvr additive="base">
                                        <p:cTn id="17"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A4F16-33BE-1BF5-5B4A-CFEB913D95AB}"/>
            </a:ext>
          </a:extLst>
        </p:cNvPr>
        <p:cNvGrpSpPr/>
        <p:nvPr/>
      </p:nvGrpSpPr>
      <p:grpSpPr>
        <a:xfrm>
          <a:off x="0" y="0"/>
          <a:ext cx="0" cy="0"/>
          <a:chOff x="0" y="0"/>
          <a:chExt cx="0" cy="0"/>
        </a:xfrm>
      </p:grpSpPr>
      <p:pic>
        <p:nvPicPr>
          <p:cNvPr id="2" name="Picture 1" descr="A football field with smoke and lights&#10;&#10;AI-generated content may be incorrect.">
            <a:extLst>
              <a:ext uri="{FF2B5EF4-FFF2-40B4-BE49-F238E27FC236}">
                <a16:creationId xmlns:a16="http://schemas.microsoft.com/office/drawing/2014/main" id="{A078A25A-D153-8768-62DB-ED77AF998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650"/>
            <a:ext cx="19140177" cy="10782300"/>
          </a:xfrm>
          <a:prstGeom prst="rect">
            <a:avLst/>
          </a:prstGeom>
        </p:spPr>
      </p:pic>
      <p:sp>
        <p:nvSpPr>
          <p:cNvPr id="7" name="Rectangle 6">
            <a:extLst>
              <a:ext uri="{FF2B5EF4-FFF2-40B4-BE49-F238E27FC236}">
                <a16:creationId xmlns:a16="http://schemas.microsoft.com/office/drawing/2014/main" id="{17C527C3-BFAD-C93D-02E3-6C1DDE39E90E}"/>
              </a:ext>
            </a:extLst>
          </p:cNvPr>
          <p:cNvSpPr/>
          <p:nvPr/>
        </p:nvSpPr>
        <p:spPr>
          <a:xfrm>
            <a:off x="201386" y="0"/>
            <a:ext cx="15038614" cy="14859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5" name="TextBox 7">
            <a:extLst>
              <a:ext uri="{FF2B5EF4-FFF2-40B4-BE49-F238E27FC236}">
                <a16:creationId xmlns:a16="http://schemas.microsoft.com/office/drawing/2014/main" id="{2D13271E-0ECE-FC2D-943E-48F79EAB84D6}"/>
              </a:ext>
            </a:extLst>
          </p:cNvPr>
          <p:cNvSpPr txBox="1"/>
          <p:nvPr/>
        </p:nvSpPr>
        <p:spPr>
          <a:xfrm>
            <a:off x="838200" y="207803"/>
            <a:ext cx="14782800" cy="1772088"/>
          </a:xfrm>
          <a:prstGeom prst="rect">
            <a:avLst/>
          </a:prstGeom>
        </p:spPr>
        <p:txBody>
          <a:bodyPr wrap="square" lIns="0" tIns="0" rIns="0" bIns="0" rtlCol="0" anchor="t">
            <a:spAutoFit/>
          </a:bodyPr>
          <a:lstStyle/>
          <a:p>
            <a:pPr>
              <a:lnSpc>
                <a:spcPts val="7094"/>
              </a:lnSpc>
            </a:pPr>
            <a:r>
              <a:rPr lang="en-US" sz="5400" dirty="0">
                <a:ln w="0"/>
                <a:effectLst>
                  <a:outerShdw blurRad="38100" dist="19050" dir="2700000" algn="tl" rotWithShape="0">
                    <a:schemeClr val="dk1">
                      <a:alpha val="40000"/>
                    </a:schemeClr>
                  </a:outerShdw>
                </a:effectLst>
                <a:latin typeface="Space Mono Bold"/>
              </a:rPr>
              <a:t>2026 </a:t>
            </a:r>
            <a:r>
              <a:rPr lang="si-LK" sz="5400" dirty="0">
                <a:ln w="0"/>
                <a:effectLst>
                  <a:outerShdw blurRad="38100" dist="19050" dir="2700000" algn="tl" rotWithShape="0">
                    <a:schemeClr val="dk1">
                      <a:alpha val="40000"/>
                    </a:schemeClr>
                  </a:outerShdw>
                </a:effectLst>
                <a:latin typeface="Space Mono Bold"/>
              </a:rPr>
              <a:t>වර්ෂයේ ක්‍රියාත්මක කිරීමට අපේක්ෂිත ව්‍යාපෘති</a:t>
            </a:r>
          </a:p>
          <a:p>
            <a:pPr>
              <a:lnSpc>
                <a:spcPts val="7094"/>
              </a:lnSpc>
            </a:pPr>
            <a:endParaRPr lang="si-LK" sz="5400" dirty="0">
              <a:ln w="0"/>
              <a:effectLst>
                <a:outerShdw blurRad="38100" dist="19050" dir="2700000" algn="tl" rotWithShape="0">
                  <a:schemeClr val="dk1">
                    <a:alpha val="40000"/>
                  </a:schemeClr>
                </a:outerShdw>
              </a:effectLst>
              <a:latin typeface="Space Mono Bold"/>
              <a:sym typeface="Space Mono Bold"/>
            </a:endParaRPr>
          </a:p>
        </p:txBody>
      </p:sp>
      <p:graphicFrame>
        <p:nvGraphicFramePr>
          <p:cNvPr id="4" name="Content Placeholder 3">
            <a:extLst>
              <a:ext uri="{FF2B5EF4-FFF2-40B4-BE49-F238E27FC236}">
                <a16:creationId xmlns:a16="http://schemas.microsoft.com/office/drawing/2014/main" id="{5465942E-A931-CA9B-CE69-FCCB9DF0FD4A}"/>
              </a:ext>
            </a:extLst>
          </p:cNvPr>
          <p:cNvGraphicFramePr>
            <a:graphicFrameLocks/>
          </p:cNvGraphicFramePr>
          <p:nvPr>
            <p:extLst>
              <p:ext uri="{D42A27DB-BD31-4B8C-83A1-F6EECF244321}">
                <p14:modId xmlns:p14="http://schemas.microsoft.com/office/powerpoint/2010/main" val="1251966310"/>
              </p:ext>
            </p:extLst>
          </p:nvPr>
        </p:nvGraphicFramePr>
        <p:xfrm>
          <a:off x="1188087" y="3255986"/>
          <a:ext cx="16764001" cy="5014586"/>
        </p:xfrm>
        <a:graphic>
          <a:graphicData uri="http://schemas.openxmlformats.org/drawingml/2006/table">
            <a:tbl>
              <a:tblPr firstRow="1" bandRow="1">
                <a:tableStyleId>{5C22544A-7EE6-4342-B048-85BDC9FD1C3A}</a:tableStyleId>
              </a:tblPr>
              <a:tblGrid>
                <a:gridCol w="5185986">
                  <a:extLst>
                    <a:ext uri="{9D8B030D-6E8A-4147-A177-3AD203B41FA5}">
                      <a16:colId xmlns:a16="http://schemas.microsoft.com/office/drawing/2014/main" val="20000"/>
                    </a:ext>
                  </a:extLst>
                </a:gridCol>
                <a:gridCol w="3738734">
                  <a:extLst>
                    <a:ext uri="{9D8B030D-6E8A-4147-A177-3AD203B41FA5}">
                      <a16:colId xmlns:a16="http://schemas.microsoft.com/office/drawing/2014/main" val="20001"/>
                    </a:ext>
                  </a:extLst>
                </a:gridCol>
                <a:gridCol w="3738734">
                  <a:extLst>
                    <a:ext uri="{9D8B030D-6E8A-4147-A177-3AD203B41FA5}">
                      <a16:colId xmlns:a16="http://schemas.microsoft.com/office/drawing/2014/main" val="20002"/>
                    </a:ext>
                  </a:extLst>
                </a:gridCol>
                <a:gridCol w="4100547">
                  <a:extLst>
                    <a:ext uri="{9D8B030D-6E8A-4147-A177-3AD203B41FA5}">
                      <a16:colId xmlns:a16="http://schemas.microsoft.com/office/drawing/2014/main" val="20003"/>
                    </a:ext>
                  </a:extLst>
                </a:gridCol>
              </a:tblGrid>
              <a:tr h="2148828">
                <a:tc>
                  <a:txBody>
                    <a:bodyPr/>
                    <a:lstStyle/>
                    <a:p>
                      <a:pPr algn="ctr"/>
                      <a:r>
                        <a:rPr lang="si-LK" sz="2800" dirty="0">
                          <a:solidFill>
                            <a:sysClr val="windowText" lastClr="000000"/>
                          </a:solidFill>
                        </a:rPr>
                        <a:t>ප්‍රතිපාදන</a:t>
                      </a:r>
                      <a:r>
                        <a:rPr lang="si-LK" sz="2800" baseline="0" dirty="0">
                          <a:solidFill>
                            <a:sysClr val="windowText" lastClr="000000"/>
                          </a:solidFill>
                        </a:rPr>
                        <a:t> ප්‍රභවය</a:t>
                      </a:r>
                      <a:endParaRPr lang="en-US" sz="2800" dirty="0">
                        <a:solidFill>
                          <a:sysClr val="windowText" lastClr="000000"/>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i-LK" sz="2800" b="1" dirty="0">
                          <a:solidFill>
                            <a:schemeClr val="tx1"/>
                          </a:solidFill>
                        </a:rPr>
                        <a:t>මුළු ප්‍රතිපාදන ප්‍රමාණය </a:t>
                      </a:r>
                      <a:r>
                        <a:rPr lang="si-LK" sz="2800" b="1" dirty="0">
                          <a:solidFill>
                            <a:schemeClr val="tx1"/>
                          </a:solidFill>
                          <a:latin typeface="Calibri"/>
                        </a:rPr>
                        <a:t>(</a:t>
                      </a:r>
                      <a:r>
                        <a:rPr lang="si-LK" sz="2800" b="1" dirty="0">
                          <a:solidFill>
                            <a:schemeClr val="tx1"/>
                          </a:solidFill>
                        </a:rPr>
                        <a:t>රු.මි.</a:t>
                      </a:r>
                      <a:r>
                        <a:rPr lang="si-LK" sz="2800" b="1" dirty="0">
                          <a:solidFill>
                            <a:schemeClr val="tx1"/>
                          </a:solidFill>
                          <a:latin typeface="Calibri"/>
                        </a:rPr>
                        <a:t>)</a:t>
                      </a:r>
                      <a:endParaRPr lang="en-US" sz="2800" b="1" dirty="0">
                        <a:solidFill>
                          <a:schemeClr val="tx1"/>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i-LK" sz="2800" b="1" dirty="0">
                          <a:solidFill>
                            <a:schemeClr val="tx1"/>
                          </a:solidFill>
                        </a:rPr>
                        <a:t>දිස්ත්‍රික් මට්ටමෙන්</a:t>
                      </a:r>
                      <a:r>
                        <a:rPr lang="si-LK" sz="2800" b="1" baseline="0" dirty="0">
                          <a:solidFill>
                            <a:schemeClr val="tx1"/>
                          </a:solidFill>
                        </a:rPr>
                        <a:t> ක්‍රියාත්මක කිරීමට අපේක්ෂිත ව්‍යාපෘති</a:t>
                      </a:r>
                      <a:endParaRPr lang="en-US" sz="2800" b="1" dirty="0">
                        <a:solidFill>
                          <a:schemeClr val="tx1"/>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i-LK" sz="2800" dirty="0">
                          <a:solidFill>
                            <a:sysClr val="windowText" lastClr="000000"/>
                          </a:solidFill>
                        </a:rPr>
                        <a:t>පළාත් මට්ටමෙන්</a:t>
                      </a:r>
                      <a:r>
                        <a:rPr lang="si-LK" sz="2800" baseline="0" dirty="0">
                          <a:solidFill>
                            <a:sysClr val="windowText" lastClr="000000"/>
                          </a:solidFill>
                        </a:rPr>
                        <a:t> ක්‍රියාත්මක කිරීමට අපේක්ෂිත ව්‍යාපෘති</a:t>
                      </a:r>
                      <a:endParaRPr lang="en-US" sz="2800" dirty="0">
                        <a:solidFill>
                          <a:sysClr val="windowText" lastClr="000000"/>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01213">
                <a:tc>
                  <a:txBody>
                    <a:bodyPr/>
                    <a:lstStyle/>
                    <a:p>
                      <a:r>
                        <a:rPr lang="si-LK" sz="2400" b="1" dirty="0"/>
                        <a:t>පළාත්</a:t>
                      </a:r>
                      <a:r>
                        <a:rPr lang="si-LK" sz="2400" b="1" baseline="0" dirty="0"/>
                        <a:t> නිශ්චිත සංවර්ධන ප්‍රදාන (</a:t>
                      </a:r>
                      <a:r>
                        <a:rPr lang="en-US" sz="2400" b="1" baseline="0" dirty="0"/>
                        <a:t>PSDG</a:t>
                      </a:r>
                      <a:r>
                        <a:rPr lang="si-LK" sz="2400" b="1" baseline="0" dirty="0"/>
                        <a:t>)</a:t>
                      </a:r>
                      <a:endParaRPr lang="en-US" sz="2400" b="1" dirty="0"/>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800" b="1" dirty="0">
                          <a:solidFill>
                            <a:schemeClr val="tx1"/>
                          </a:solidFill>
                        </a:rPr>
                        <a:t>201.00</a:t>
                      </a:r>
                      <a:endParaRPr lang="en-US" sz="2800" b="1" dirty="0">
                        <a:solidFill>
                          <a:schemeClr val="tx1"/>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800" b="1" dirty="0">
                          <a:solidFill>
                            <a:schemeClr val="tx1"/>
                          </a:solidFill>
                        </a:rPr>
                        <a:t>04</a:t>
                      </a:r>
                      <a:endParaRPr lang="en-US" sz="2800" b="1" dirty="0">
                        <a:solidFill>
                          <a:schemeClr val="tx1"/>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3200" b="1" dirty="0"/>
                        <a:t>12</a:t>
                      </a:r>
                      <a:endParaRPr lang="en-US" sz="3200" b="1" dirty="0"/>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29024">
                <a:tc>
                  <a:txBody>
                    <a:bodyPr/>
                    <a:lstStyle/>
                    <a:p>
                      <a:r>
                        <a:rPr lang="si-LK" sz="2400" b="1" dirty="0"/>
                        <a:t>උපමාන පාදක සංවර්ධන ප්‍රදාන</a:t>
                      </a:r>
                      <a:r>
                        <a:rPr lang="en-US" sz="2400" b="1" dirty="0"/>
                        <a:t> (CBG)</a:t>
                      </a: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800" b="1" dirty="0">
                          <a:solidFill>
                            <a:schemeClr val="tx1"/>
                          </a:solidFill>
                        </a:rPr>
                        <a:t>35.00</a:t>
                      </a:r>
                      <a:endParaRPr lang="en-US" sz="2800" b="1" dirty="0">
                        <a:solidFill>
                          <a:schemeClr val="tx1"/>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800" b="1" dirty="0">
                          <a:solidFill>
                            <a:schemeClr val="tx1"/>
                          </a:solidFill>
                        </a:rPr>
                        <a:t>04</a:t>
                      </a:r>
                      <a:endParaRPr lang="en-US" sz="2800" b="1" dirty="0">
                        <a:solidFill>
                          <a:schemeClr val="tx1"/>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3200" b="1" dirty="0"/>
                        <a:t>04</a:t>
                      </a:r>
                      <a:endParaRPr lang="en-US" sz="3200" b="1" dirty="0"/>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35521">
                <a:tc>
                  <a:txBody>
                    <a:bodyPr/>
                    <a:lstStyle/>
                    <a:p>
                      <a:r>
                        <a:rPr lang="si-LK" sz="3200" b="1" dirty="0">
                          <a:solidFill>
                            <a:srgbClr val="FFFF00"/>
                          </a:solidFill>
                        </a:rPr>
                        <a:t>මුළු</a:t>
                      </a:r>
                      <a:r>
                        <a:rPr lang="si-LK" sz="3200" b="1" baseline="0" dirty="0">
                          <a:solidFill>
                            <a:srgbClr val="FFFF00"/>
                          </a:solidFill>
                        </a:rPr>
                        <a:t> ව්‍යාපෘති ගණන</a:t>
                      </a:r>
                      <a:endParaRPr lang="en-US" sz="3200" b="1" dirty="0">
                        <a:solidFill>
                          <a:srgbClr val="FFFF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si-LK" sz="4000" b="1" u="sng" dirty="0">
                          <a:solidFill>
                            <a:srgbClr val="FFFF00"/>
                          </a:solidFill>
                        </a:rPr>
                        <a:t>236.00</a:t>
                      </a:r>
                      <a:endParaRPr lang="en-US" sz="4000" b="1" u="sng" dirty="0">
                        <a:solidFill>
                          <a:srgbClr val="FFFF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si-LK" sz="4000" b="1" u="sng" dirty="0">
                          <a:solidFill>
                            <a:srgbClr val="FFFF00"/>
                          </a:solidFill>
                        </a:rPr>
                        <a:t>08</a:t>
                      </a:r>
                      <a:endParaRPr lang="en-US" sz="4000" b="1" u="sng" dirty="0">
                        <a:solidFill>
                          <a:srgbClr val="FFFF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si-LK" sz="4000" b="1" u="sng" dirty="0">
                          <a:solidFill>
                            <a:srgbClr val="FFFF00"/>
                          </a:solidFill>
                        </a:rPr>
                        <a:t>16</a:t>
                      </a:r>
                      <a:endParaRPr lang="en-US" sz="4000" b="1" u="sng" dirty="0">
                        <a:solidFill>
                          <a:srgbClr val="FFFF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2330395294"/>
      </p:ext>
    </p:extLst>
  </p:cSld>
  <p:clrMapOvr>
    <a:masterClrMapping/>
  </p:clrMapOvr>
  <p:transition spd="slow" advTm="12313">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1A4F4-2D0C-E4F6-B7E5-08DB9D1E956F}"/>
            </a:ext>
          </a:extLst>
        </p:cNvPr>
        <p:cNvGrpSpPr/>
        <p:nvPr/>
      </p:nvGrpSpPr>
      <p:grpSpPr>
        <a:xfrm>
          <a:off x="0" y="0"/>
          <a:ext cx="0" cy="0"/>
          <a:chOff x="0" y="0"/>
          <a:chExt cx="0" cy="0"/>
        </a:xfrm>
      </p:grpSpPr>
      <p:pic>
        <p:nvPicPr>
          <p:cNvPr id="2" name="Picture 1" descr="A football field with smoke and lights&#10;&#10;AI-generated content may be incorrect.">
            <a:extLst>
              <a:ext uri="{FF2B5EF4-FFF2-40B4-BE49-F238E27FC236}">
                <a16:creationId xmlns:a16="http://schemas.microsoft.com/office/drawing/2014/main" id="{F4E32198-BB57-28AC-F372-6839CFF716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 y="-247650"/>
            <a:ext cx="19140177" cy="10782300"/>
          </a:xfrm>
          <a:prstGeom prst="rect">
            <a:avLst/>
          </a:prstGeom>
        </p:spPr>
      </p:pic>
      <p:sp>
        <p:nvSpPr>
          <p:cNvPr id="7" name="Rectangle 6">
            <a:extLst>
              <a:ext uri="{FF2B5EF4-FFF2-40B4-BE49-F238E27FC236}">
                <a16:creationId xmlns:a16="http://schemas.microsoft.com/office/drawing/2014/main" id="{65782C13-9DCA-22DD-47AF-AE37F0181FBF}"/>
              </a:ext>
            </a:extLst>
          </p:cNvPr>
          <p:cNvSpPr/>
          <p:nvPr/>
        </p:nvSpPr>
        <p:spPr>
          <a:xfrm>
            <a:off x="201386" y="0"/>
            <a:ext cx="15038614" cy="222579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5" name="TextBox 7">
            <a:extLst>
              <a:ext uri="{FF2B5EF4-FFF2-40B4-BE49-F238E27FC236}">
                <a16:creationId xmlns:a16="http://schemas.microsoft.com/office/drawing/2014/main" id="{164F082E-B95E-D7CF-C540-DA3C4600AE3D}"/>
              </a:ext>
            </a:extLst>
          </p:cNvPr>
          <p:cNvSpPr txBox="1"/>
          <p:nvPr/>
        </p:nvSpPr>
        <p:spPr>
          <a:xfrm>
            <a:off x="838200" y="207803"/>
            <a:ext cx="14173200" cy="1821011"/>
          </a:xfrm>
          <a:prstGeom prst="rect">
            <a:avLst/>
          </a:prstGeom>
        </p:spPr>
        <p:txBody>
          <a:bodyPr wrap="square" lIns="0" tIns="0" rIns="0" bIns="0" rtlCol="0" anchor="t">
            <a:spAutoFit/>
          </a:bodyPr>
          <a:lstStyle/>
          <a:p>
            <a:pPr>
              <a:lnSpc>
                <a:spcPts val="7094"/>
              </a:lnSpc>
            </a:pPr>
            <a:r>
              <a:rPr lang="en-US" sz="5400" dirty="0">
                <a:ln w="0"/>
                <a:effectLst>
                  <a:outerShdw blurRad="38100" dist="19050" dir="2700000" algn="tl" rotWithShape="0">
                    <a:schemeClr val="dk1">
                      <a:alpha val="40000"/>
                    </a:schemeClr>
                  </a:outerShdw>
                </a:effectLst>
                <a:latin typeface="Space Mono Bold"/>
              </a:rPr>
              <a:t>2020</a:t>
            </a:r>
            <a:r>
              <a:rPr lang="si-LK" sz="5400" dirty="0">
                <a:ln w="0"/>
                <a:effectLst>
                  <a:outerShdw blurRad="38100" dist="19050" dir="2700000" algn="tl" rotWithShape="0">
                    <a:schemeClr val="dk1">
                      <a:alpha val="40000"/>
                    </a:schemeClr>
                  </a:outerShdw>
                </a:effectLst>
                <a:latin typeface="Space Mono Bold"/>
              </a:rPr>
              <a:t> සිට </a:t>
            </a:r>
            <a:r>
              <a:rPr lang="en-US" sz="5400" dirty="0">
                <a:ln w="0"/>
                <a:effectLst>
                  <a:outerShdw blurRad="38100" dist="19050" dir="2700000" algn="tl" rotWithShape="0">
                    <a:schemeClr val="dk1">
                      <a:alpha val="40000"/>
                    </a:schemeClr>
                  </a:outerShdw>
                </a:effectLst>
                <a:latin typeface="Space Mono Bold"/>
              </a:rPr>
              <a:t>2024 </a:t>
            </a:r>
            <a:r>
              <a:rPr lang="si-LK" sz="5400" dirty="0">
                <a:ln w="0"/>
                <a:effectLst>
                  <a:outerShdw blurRad="38100" dist="19050" dir="2700000" algn="tl" rotWithShape="0">
                    <a:schemeClr val="dk1">
                      <a:alpha val="40000"/>
                    </a:schemeClr>
                  </a:outerShdw>
                </a:effectLst>
                <a:latin typeface="Space Mono Bold"/>
              </a:rPr>
              <a:t>දක්වා ක්‍රීඩා දෙපාර්තුමේන්තුවට වෙන් කරන ලද ප්‍රතිපාදන ප්‍රමාණය</a:t>
            </a:r>
            <a:r>
              <a:rPr lang="en-US" sz="5400" dirty="0">
                <a:ln w="0"/>
                <a:effectLst>
                  <a:outerShdw blurRad="38100" dist="19050" dir="2700000" algn="tl" rotWithShape="0">
                    <a:schemeClr val="dk1">
                      <a:alpha val="40000"/>
                    </a:schemeClr>
                  </a:outerShdw>
                </a:effectLst>
                <a:latin typeface="Space Mono Bold"/>
              </a:rPr>
              <a:t> </a:t>
            </a:r>
            <a:r>
              <a:rPr lang="en-US" sz="5400" dirty="0">
                <a:ln w="0"/>
                <a:effectLst>
                  <a:outerShdw blurRad="38100" dist="19050" dir="2700000" algn="tl" rotWithShape="0">
                    <a:schemeClr val="dk1">
                      <a:alpha val="40000"/>
                    </a:schemeClr>
                  </a:outerShdw>
                </a:effectLst>
                <a:latin typeface="Calibri"/>
                <a:cs typeface="Calibri"/>
              </a:rPr>
              <a:t>(</a:t>
            </a:r>
            <a:r>
              <a:rPr lang="si-LK" sz="5400" dirty="0">
                <a:ln w="0"/>
                <a:effectLst>
                  <a:outerShdw blurRad="38100" dist="19050" dir="2700000" algn="tl" rotWithShape="0">
                    <a:schemeClr val="dk1">
                      <a:alpha val="40000"/>
                    </a:schemeClr>
                  </a:outerShdw>
                </a:effectLst>
                <a:latin typeface="Space Mono Bold"/>
              </a:rPr>
              <a:t>රු.මි.</a:t>
            </a:r>
            <a:r>
              <a:rPr lang="si-LK" sz="5400" dirty="0">
                <a:ln w="0"/>
                <a:effectLst>
                  <a:outerShdw blurRad="38100" dist="19050" dir="2700000" algn="tl" rotWithShape="0">
                    <a:schemeClr val="dk1">
                      <a:alpha val="40000"/>
                    </a:schemeClr>
                  </a:outerShdw>
                </a:effectLst>
                <a:latin typeface="Calibri"/>
              </a:rPr>
              <a:t>)</a:t>
            </a:r>
            <a:endParaRPr lang="si-LK" sz="5400" dirty="0">
              <a:ln w="0"/>
              <a:effectLst>
                <a:outerShdw blurRad="38100" dist="19050" dir="2700000" algn="tl" rotWithShape="0">
                  <a:schemeClr val="dk1">
                    <a:alpha val="40000"/>
                  </a:schemeClr>
                </a:outerShdw>
              </a:effectLst>
              <a:latin typeface="Space Mono Bold"/>
              <a:sym typeface="Space Mono Bold"/>
            </a:endParaRPr>
          </a:p>
        </p:txBody>
      </p:sp>
      <p:graphicFrame>
        <p:nvGraphicFramePr>
          <p:cNvPr id="3" name="Table 2">
            <a:extLst>
              <a:ext uri="{FF2B5EF4-FFF2-40B4-BE49-F238E27FC236}">
                <a16:creationId xmlns:a16="http://schemas.microsoft.com/office/drawing/2014/main" id="{57B90EA0-114D-AC39-6625-0F6AB59A9BFB}"/>
              </a:ext>
            </a:extLst>
          </p:cNvPr>
          <p:cNvGraphicFramePr>
            <a:graphicFrameLocks noGrp="1"/>
          </p:cNvGraphicFramePr>
          <p:nvPr>
            <p:extLst>
              <p:ext uri="{D42A27DB-BD31-4B8C-83A1-F6EECF244321}">
                <p14:modId xmlns:p14="http://schemas.microsoft.com/office/powerpoint/2010/main" val="3589106104"/>
              </p:ext>
            </p:extLst>
          </p:nvPr>
        </p:nvGraphicFramePr>
        <p:xfrm>
          <a:off x="838199" y="2933700"/>
          <a:ext cx="16509732" cy="4790440"/>
        </p:xfrm>
        <a:graphic>
          <a:graphicData uri="http://schemas.openxmlformats.org/drawingml/2006/table">
            <a:tbl>
              <a:tblPr firstRow="1" bandRow="1">
                <a:tableStyleId>{5C22544A-7EE6-4342-B048-85BDC9FD1C3A}</a:tableStyleId>
              </a:tblPr>
              <a:tblGrid>
                <a:gridCol w="7920241">
                  <a:extLst>
                    <a:ext uri="{9D8B030D-6E8A-4147-A177-3AD203B41FA5}">
                      <a16:colId xmlns:a16="http://schemas.microsoft.com/office/drawing/2014/main" val="329056921"/>
                    </a:ext>
                  </a:extLst>
                </a:gridCol>
                <a:gridCol w="1685788">
                  <a:extLst>
                    <a:ext uri="{9D8B030D-6E8A-4147-A177-3AD203B41FA5}">
                      <a16:colId xmlns:a16="http://schemas.microsoft.com/office/drawing/2014/main" val="3945358122"/>
                    </a:ext>
                  </a:extLst>
                </a:gridCol>
                <a:gridCol w="1685788">
                  <a:extLst>
                    <a:ext uri="{9D8B030D-6E8A-4147-A177-3AD203B41FA5}">
                      <a16:colId xmlns:a16="http://schemas.microsoft.com/office/drawing/2014/main" val="2454017246"/>
                    </a:ext>
                  </a:extLst>
                </a:gridCol>
                <a:gridCol w="1793106">
                  <a:extLst>
                    <a:ext uri="{9D8B030D-6E8A-4147-A177-3AD203B41FA5}">
                      <a16:colId xmlns:a16="http://schemas.microsoft.com/office/drawing/2014/main" val="359222431"/>
                    </a:ext>
                  </a:extLst>
                </a:gridCol>
                <a:gridCol w="1605512">
                  <a:extLst>
                    <a:ext uri="{9D8B030D-6E8A-4147-A177-3AD203B41FA5}">
                      <a16:colId xmlns:a16="http://schemas.microsoft.com/office/drawing/2014/main" val="4176639249"/>
                    </a:ext>
                  </a:extLst>
                </a:gridCol>
                <a:gridCol w="1819297">
                  <a:extLst>
                    <a:ext uri="{9D8B030D-6E8A-4147-A177-3AD203B41FA5}">
                      <a16:colId xmlns:a16="http://schemas.microsoft.com/office/drawing/2014/main" val="277489754"/>
                    </a:ext>
                  </a:extLst>
                </a:gridCol>
              </a:tblGrid>
              <a:tr h="1569061">
                <a:tc>
                  <a:txBody>
                    <a:bodyPr/>
                    <a:lstStyle/>
                    <a:p>
                      <a:endParaRPr lang="en-US" sz="4000" dirty="0"/>
                    </a:p>
                  </a:txBody>
                  <a:tcPr/>
                </a:tc>
                <a:tc>
                  <a:txBody>
                    <a:bodyPr/>
                    <a:lstStyle/>
                    <a:p>
                      <a:r>
                        <a:rPr lang="si-LK" sz="4000" dirty="0"/>
                        <a:t>2020</a:t>
                      </a:r>
                      <a:endParaRPr lang="en-US" sz="4000" dirty="0"/>
                    </a:p>
                  </a:txBody>
                  <a:tcPr/>
                </a:tc>
                <a:tc>
                  <a:txBody>
                    <a:bodyPr/>
                    <a:lstStyle/>
                    <a:p>
                      <a:r>
                        <a:rPr lang="si-LK" sz="4000" dirty="0"/>
                        <a:t>2021</a:t>
                      </a:r>
                      <a:endParaRPr lang="en-US" sz="4000" dirty="0"/>
                    </a:p>
                  </a:txBody>
                  <a:tcPr/>
                </a:tc>
                <a:tc>
                  <a:txBody>
                    <a:bodyPr/>
                    <a:lstStyle/>
                    <a:p>
                      <a:r>
                        <a:rPr lang="si-LK" sz="4000" dirty="0"/>
                        <a:t>2022</a:t>
                      </a:r>
                      <a:endParaRPr lang="en-US" sz="4000" dirty="0"/>
                    </a:p>
                  </a:txBody>
                  <a:tcPr/>
                </a:tc>
                <a:tc>
                  <a:txBody>
                    <a:bodyPr/>
                    <a:lstStyle/>
                    <a:p>
                      <a:r>
                        <a:rPr lang="si-LK" sz="4000" dirty="0"/>
                        <a:t>2023</a:t>
                      </a:r>
                      <a:endParaRPr lang="en-US" sz="4000" dirty="0"/>
                    </a:p>
                  </a:txBody>
                  <a:tcPr/>
                </a:tc>
                <a:tc>
                  <a:txBody>
                    <a:bodyPr/>
                    <a:lstStyle/>
                    <a:p>
                      <a:r>
                        <a:rPr lang="si-LK" sz="4000" dirty="0"/>
                        <a:t>2024</a:t>
                      </a:r>
                      <a:endParaRPr lang="en-US" sz="4000" dirty="0"/>
                    </a:p>
                  </a:txBody>
                  <a:tcPr/>
                </a:tc>
                <a:extLst>
                  <a:ext uri="{0D108BD9-81ED-4DB2-BD59-A6C34878D82A}">
                    <a16:rowId xmlns:a16="http://schemas.microsoft.com/office/drawing/2014/main" val="3716949967"/>
                  </a:ext>
                </a:extLst>
              </a:tr>
              <a:tr h="1652318">
                <a:tc>
                  <a:txBody>
                    <a:bodyPr/>
                    <a:lstStyle/>
                    <a:p>
                      <a:r>
                        <a:rPr lang="si-LK" sz="4000" dirty="0"/>
                        <a:t>පළාත් නිශ්චිත සංවර්ධන ප්‍රදාන  </a:t>
                      </a:r>
                      <a:r>
                        <a:rPr lang="en-US" sz="4000" dirty="0"/>
                        <a:t>(PSDG)</a:t>
                      </a:r>
                    </a:p>
                  </a:txBody>
                  <a:tcPr/>
                </a:tc>
                <a:tc>
                  <a:txBody>
                    <a:bodyPr/>
                    <a:lstStyle/>
                    <a:p>
                      <a:pPr algn="ctr"/>
                      <a:r>
                        <a:rPr lang="si-LK" sz="4000" dirty="0"/>
                        <a:t>15.12</a:t>
                      </a:r>
                      <a:endParaRPr lang="en-US" sz="4000" dirty="0"/>
                    </a:p>
                  </a:txBody>
                  <a:tcPr/>
                </a:tc>
                <a:tc>
                  <a:txBody>
                    <a:bodyPr/>
                    <a:lstStyle/>
                    <a:p>
                      <a:pPr algn="ctr"/>
                      <a:r>
                        <a:rPr lang="si-LK" sz="4000" dirty="0"/>
                        <a:t>16.00</a:t>
                      </a:r>
                      <a:endParaRPr lang="en-US" sz="4000" dirty="0"/>
                    </a:p>
                  </a:txBody>
                  <a:tcPr/>
                </a:tc>
                <a:tc>
                  <a:txBody>
                    <a:bodyPr/>
                    <a:lstStyle/>
                    <a:p>
                      <a:pPr algn="ctr"/>
                      <a:r>
                        <a:rPr lang="si-LK" sz="4000" dirty="0"/>
                        <a:t>20.00</a:t>
                      </a:r>
                      <a:endParaRPr lang="en-US" sz="4000" dirty="0"/>
                    </a:p>
                  </a:txBody>
                  <a:tcPr/>
                </a:tc>
                <a:tc>
                  <a:txBody>
                    <a:bodyPr/>
                    <a:lstStyle/>
                    <a:p>
                      <a:pPr algn="ctr"/>
                      <a:r>
                        <a:rPr lang="si-LK" sz="4000" dirty="0"/>
                        <a:t>20.00</a:t>
                      </a:r>
                      <a:endParaRPr lang="en-US" sz="4000" dirty="0"/>
                    </a:p>
                  </a:txBody>
                  <a:tcPr/>
                </a:tc>
                <a:tc>
                  <a:txBody>
                    <a:bodyPr/>
                    <a:lstStyle/>
                    <a:p>
                      <a:pPr algn="ctr"/>
                      <a:r>
                        <a:rPr lang="si-LK" sz="4000" dirty="0"/>
                        <a:t>20.00</a:t>
                      </a:r>
                      <a:endParaRPr lang="en-US" sz="4000" dirty="0"/>
                    </a:p>
                  </a:txBody>
                  <a:tcPr/>
                </a:tc>
                <a:extLst>
                  <a:ext uri="{0D108BD9-81ED-4DB2-BD59-A6C34878D82A}">
                    <a16:rowId xmlns:a16="http://schemas.microsoft.com/office/drawing/2014/main" val="1335754476"/>
                  </a:ext>
                </a:extLst>
              </a:tr>
              <a:tr h="1569061">
                <a:tc>
                  <a:txBody>
                    <a:bodyPr/>
                    <a:lstStyle/>
                    <a:p>
                      <a:r>
                        <a:rPr lang="si-LK" sz="4000" dirty="0"/>
                        <a:t>උපමානපාදක සංවර්ධන ප්‍රදාන (</a:t>
                      </a:r>
                      <a:r>
                        <a:rPr lang="en-US" sz="4000" dirty="0"/>
                        <a:t>CBG)</a:t>
                      </a:r>
                    </a:p>
                  </a:txBody>
                  <a:tcPr/>
                </a:tc>
                <a:tc>
                  <a:txBody>
                    <a:bodyPr/>
                    <a:lstStyle/>
                    <a:p>
                      <a:pPr algn="ctr"/>
                      <a:r>
                        <a:rPr lang="si-LK" sz="4000" dirty="0"/>
                        <a:t>4.69</a:t>
                      </a:r>
                      <a:endParaRPr lang="en-US" sz="4000" dirty="0"/>
                    </a:p>
                  </a:txBody>
                  <a:tcPr/>
                </a:tc>
                <a:tc>
                  <a:txBody>
                    <a:bodyPr/>
                    <a:lstStyle/>
                    <a:p>
                      <a:pPr algn="ctr"/>
                      <a:r>
                        <a:rPr lang="si-LK" sz="4000" dirty="0"/>
                        <a:t>5.00</a:t>
                      </a:r>
                      <a:endParaRPr lang="en-US" sz="4000" dirty="0"/>
                    </a:p>
                  </a:txBody>
                  <a:tcPr/>
                </a:tc>
                <a:tc>
                  <a:txBody>
                    <a:bodyPr/>
                    <a:lstStyle/>
                    <a:p>
                      <a:pPr algn="ctr"/>
                      <a:r>
                        <a:rPr lang="si-LK" sz="4000" dirty="0"/>
                        <a:t>-</a:t>
                      </a:r>
                      <a:endParaRPr lang="en-US" sz="4000" dirty="0"/>
                    </a:p>
                  </a:txBody>
                  <a:tcPr/>
                </a:tc>
                <a:tc>
                  <a:txBody>
                    <a:bodyPr/>
                    <a:lstStyle/>
                    <a:p>
                      <a:pPr algn="ctr"/>
                      <a:r>
                        <a:rPr lang="si-LK" sz="4000" dirty="0"/>
                        <a:t>-</a:t>
                      </a:r>
                      <a:endParaRPr lang="en-US" sz="4000" dirty="0"/>
                    </a:p>
                  </a:txBody>
                  <a:tcPr/>
                </a:tc>
                <a:tc>
                  <a:txBody>
                    <a:bodyPr/>
                    <a:lstStyle/>
                    <a:p>
                      <a:pPr algn="ctr"/>
                      <a:r>
                        <a:rPr lang="si-LK" sz="4000" dirty="0"/>
                        <a:t>30.00</a:t>
                      </a:r>
                      <a:endParaRPr lang="en-US" sz="4000" dirty="0"/>
                    </a:p>
                  </a:txBody>
                  <a:tcPr/>
                </a:tc>
                <a:extLst>
                  <a:ext uri="{0D108BD9-81ED-4DB2-BD59-A6C34878D82A}">
                    <a16:rowId xmlns:a16="http://schemas.microsoft.com/office/drawing/2014/main" val="4281911376"/>
                  </a:ext>
                </a:extLst>
              </a:tr>
            </a:tbl>
          </a:graphicData>
        </a:graphic>
      </p:graphicFrame>
    </p:spTree>
    <p:custDataLst>
      <p:tags r:id="rId1"/>
    </p:custDataLst>
    <p:extLst>
      <p:ext uri="{BB962C8B-B14F-4D97-AF65-F5344CB8AC3E}">
        <p14:creationId xmlns:p14="http://schemas.microsoft.com/office/powerpoint/2010/main" val="2797177836"/>
      </p:ext>
    </p:extLst>
  </p:cSld>
  <p:clrMapOvr>
    <a:masterClrMapping/>
  </p:clrMapOvr>
  <p:transition spd="slow" advTm="12313">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3E3DB-A19C-4C75-835C-CCCD1F6DF7D3}"/>
            </a:ext>
          </a:extLst>
        </p:cNvPr>
        <p:cNvGrpSpPr/>
        <p:nvPr/>
      </p:nvGrpSpPr>
      <p:grpSpPr>
        <a:xfrm>
          <a:off x="0" y="0"/>
          <a:ext cx="0" cy="0"/>
          <a:chOff x="0" y="0"/>
          <a:chExt cx="0" cy="0"/>
        </a:xfrm>
      </p:grpSpPr>
      <p:pic>
        <p:nvPicPr>
          <p:cNvPr id="2" name="Picture 1" descr="A football field with smoke and lights&#10;&#10;AI-generated content may be incorrect.">
            <a:extLst>
              <a:ext uri="{FF2B5EF4-FFF2-40B4-BE49-F238E27FC236}">
                <a16:creationId xmlns:a16="http://schemas.microsoft.com/office/drawing/2014/main" id="{F41EDDCC-5A65-BD3A-431E-DAEC3D553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386" y="-247650"/>
            <a:ext cx="19140177" cy="10782300"/>
          </a:xfrm>
          <a:prstGeom prst="rect">
            <a:avLst/>
          </a:prstGeom>
        </p:spPr>
      </p:pic>
      <p:sp>
        <p:nvSpPr>
          <p:cNvPr id="7" name="Rectangle 6">
            <a:extLst>
              <a:ext uri="{FF2B5EF4-FFF2-40B4-BE49-F238E27FC236}">
                <a16:creationId xmlns:a16="http://schemas.microsoft.com/office/drawing/2014/main" id="{5DEA0026-DCE4-930C-CE48-940DE2899394}"/>
              </a:ext>
            </a:extLst>
          </p:cNvPr>
          <p:cNvSpPr/>
          <p:nvPr/>
        </p:nvSpPr>
        <p:spPr>
          <a:xfrm>
            <a:off x="201386" y="0"/>
            <a:ext cx="15038614" cy="222579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5" name="TextBox 7">
            <a:extLst>
              <a:ext uri="{FF2B5EF4-FFF2-40B4-BE49-F238E27FC236}">
                <a16:creationId xmlns:a16="http://schemas.microsoft.com/office/drawing/2014/main" id="{AE5F3A90-2543-589D-2A73-4E265DBEBDF8}"/>
              </a:ext>
            </a:extLst>
          </p:cNvPr>
          <p:cNvSpPr txBox="1"/>
          <p:nvPr/>
        </p:nvSpPr>
        <p:spPr>
          <a:xfrm>
            <a:off x="838200" y="207803"/>
            <a:ext cx="14173200" cy="2682594"/>
          </a:xfrm>
          <a:prstGeom prst="rect">
            <a:avLst/>
          </a:prstGeom>
        </p:spPr>
        <p:txBody>
          <a:bodyPr wrap="square" lIns="0" tIns="0" rIns="0" bIns="0" rtlCol="0" anchor="t">
            <a:spAutoFit/>
          </a:bodyPr>
          <a:lstStyle/>
          <a:p>
            <a:pPr>
              <a:lnSpc>
                <a:spcPts val="7094"/>
              </a:lnSpc>
            </a:pPr>
            <a:r>
              <a:rPr lang="en-US" sz="5400" dirty="0">
                <a:ln w="0"/>
                <a:effectLst>
                  <a:outerShdw blurRad="38100" dist="19050" dir="2700000" algn="tl" rotWithShape="0">
                    <a:schemeClr val="dk1">
                      <a:alpha val="40000"/>
                    </a:schemeClr>
                  </a:outerShdw>
                </a:effectLst>
                <a:latin typeface="Space Mono Bold"/>
              </a:rPr>
              <a:t>2025</a:t>
            </a:r>
            <a:r>
              <a:rPr lang="si-LK" sz="5400" dirty="0">
                <a:ln w="0"/>
                <a:effectLst>
                  <a:outerShdw blurRad="38100" dist="19050" dir="2700000" algn="tl" rotWithShape="0">
                    <a:schemeClr val="dk1">
                      <a:alpha val="40000"/>
                    </a:schemeClr>
                  </a:outerShdw>
                </a:effectLst>
                <a:latin typeface="Space Mono Bold"/>
              </a:rPr>
              <a:t> හා </a:t>
            </a:r>
            <a:r>
              <a:rPr lang="en-US" sz="5400" dirty="0">
                <a:ln w="0"/>
                <a:effectLst>
                  <a:outerShdw blurRad="38100" dist="19050" dir="2700000" algn="tl" rotWithShape="0">
                    <a:schemeClr val="dk1">
                      <a:alpha val="40000"/>
                    </a:schemeClr>
                  </a:outerShdw>
                </a:effectLst>
                <a:latin typeface="Space Mono Bold"/>
              </a:rPr>
              <a:t>2026</a:t>
            </a:r>
            <a:r>
              <a:rPr lang="si-LK" sz="5400" dirty="0">
                <a:ln w="0"/>
                <a:effectLst>
                  <a:outerShdw blurRad="38100" dist="19050" dir="2700000" algn="tl" rotWithShape="0">
                    <a:schemeClr val="dk1">
                      <a:alpha val="40000"/>
                    </a:schemeClr>
                  </a:outerShdw>
                </a:effectLst>
                <a:latin typeface="Space Mono Bold"/>
              </a:rPr>
              <a:t> වර්ෂ සඳහා වෙන් කරන ලද ප්‍රතිපාදන ප්‍රමාණය</a:t>
            </a:r>
          </a:p>
          <a:p>
            <a:pPr>
              <a:lnSpc>
                <a:spcPts val="7094"/>
              </a:lnSpc>
            </a:pPr>
            <a:endParaRPr lang="si-LK" sz="5400" dirty="0">
              <a:ln w="0"/>
              <a:effectLst>
                <a:outerShdw blurRad="38100" dist="19050" dir="2700000" algn="tl" rotWithShape="0">
                  <a:schemeClr val="dk1">
                    <a:alpha val="40000"/>
                  </a:schemeClr>
                </a:outerShdw>
              </a:effectLst>
              <a:latin typeface="Space Mono Bold"/>
              <a:sym typeface="Space Mono Bold"/>
            </a:endParaRPr>
          </a:p>
        </p:txBody>
      </p:sp>
      <p:sp>
        <p:nvSpPr>
          <p:cNvPr id="6" name="Rectangle 5">
            <a:extLst>
              <a:ext uri="{FF2B5EF4-FFF2-40B4-BE49-F238E27FC236}">
                <a16:creationId xmlns:a16="http://schemas.microsoft.com/office/drawing/2014/main" id="{2B725BB7-DC31-4D33-BB20-6299A9740502}"/>
              </a:ext>
            </a:extLst>
          </p:cNvPr>
          <p:cNvSpPr/>
          <p:nvPr/>
        </p:nvSpPr>
        <p:spPr>
          <a:xfrm>
            <a:off x="665574" y="2681783"/>
            <a:ext cx="18211800" cy="73966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hart 7">
            <a:extLst>
              <a:ext uri="{FF2B5EF4-FFF2-40B4-BE49-F238E27FC236}">
                <a16:creationId xmlns:a16="http://schemas.microsoft.com/office/drawing/2014/main" id="{86899FDC-9135-D1C5-D913-9C3EA4488ECB}"/>
              </a:ext>
            </a:extLst>
          </p:cNvPr>
          <p:cNvGraphicFramePr>
            <a:graphicFrameLocks noGrp="1"/>
          </p:cNvGraphicFramePr>
          <p:nvPr>
            <p:extLst>
              <p:ext uri="{D42A27DB-BD31-4B8C-83A1-F6EECF244321}">
                <p14:modId xmlns:p14="http://schemas.microsoft.com/office/powerpoint/2010/main" val="579066187"/>
              </p:ext>
            </p:extLst>
          </p:nvPr>
        </p:nvGraphicFramePr>
        <p:xfrm>
          <a:off x="10972800" y="5339204"/>
          <a:ext cx="7315200" cy="4114800"/>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50674B8A-70A3-6C37-E836-5192CBBA02B1}"/>
              </a:ext>
            </a:extLst>
          </p:cNvPr>
          <p:cNvSpPr/>
          <p:nvPr/>
        </p:nvSpPr>
        <p:spPr>
          <a:xfrm>
            <a:off x="16916400" y="3014714"/>
            <a:ext cx="457200" cy="457200"/>
          </a:xfrm>
          <a:prstGeom prst="rect">
            <a:avLst/>
          </a:prstGeom>
          <a:solidFill>
            <a:srgbClr val="4F81B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67A31D-7786-F131-248B-EA7779A41A5A}"/>
              </a:ext>
            </a:extLst>
          </p:cNvPr>
          <p:cNvSpPr/>
          <p:nvPr/>
        </p:nvSpPr>
        <p:spPr>
          <a:xfrm>
            <a:off x="16916400" y="3634674"/>
            <a:ext cx="457200" cy="457200"/>
          </a:xfrm>
          <a:prstGeom prst="rect">
            <a:avLst/>
          </a:prstGeom>
          <a:solidFill>
            <a:srgbClr val="C050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993968C9-52B6-A7B7-9440-2B7328BE7C76}"/>
              </a:ext>
            </a:extLst>
          </p:cNvPr>
          <p:cNvSpPr txBox="1"/>
          <p:nvPr/>
        </p:nvSpPr>
        <p:spPr>
          <a:xfrm>
            <a:off x="17526000" y="3079246"/>
            <a:ext cx="1600200" cy="369332"/>
          </a:xfrm>
          <a:prstGeom prst="rect">
            <a:avLst/>
          </a:prstGeom>
          <a:noFill/>
        </p:spPr>
        <p:txBody>
          <a:bodyPr wrap="square" rtlCol="0">
            <a:spAutoFit/>
          </a:bodyPr>
          <a:lstStyle/>
          <a:p>
            <a:r>
              <a:rPr lang="en-US" dirty="0"/>
              <a:t>PSGD</a:t>
            </a:r>
          </a:p>
        </p:txBody>
      </p:sp>
      <p:sp>
        <p:nvSpPr>
          <p:cNvPr id="12" name="TextBox 11">
            <a:extLst>
              <a:ext uri="{FF2B5EF4-FFF2-40B4-BE49-F238E27FC236}">
                <a16:creationId xmlns:a16="http://schemas.microsoft.com/office/drawing/2014/main" id="{A5F00D7F-D318-EE66-CB09-60100B60A721}"/>
              </a:ext>
            </a:extLst>
          </p:cNvPr>
          <p:cNvSpPr txBox="1"/>
          <p:nvPr/>
        </p:nvSpPr>
        <p:spPr>
          <a:xfrm>
            <a:off x="17534021" y="3634674"/>
            <a:ext cx="1600200" cy="369332"/>
          </a:xfrm>
          <a:prstGeom prst="rect">
            <a:avLst/>
          </a:prstGeom>
          <a:noFill/>
        </p:spPr>
        <p:txBody>
          <a:bodyPr wrap="square" rtlCol="0">
            <a:spAutoFit/>
          </a:bodyPr>
          <a:lstStyle/>
          <a:p>
            <a:r>
              <a:rPr lang="en-US" dirty="0"/>
              <a:t>CBG</a:t>
            </a:r>
          </a:p>
        </p:txBody>
      </p:sp>
      <p:graphicFrame>
        <p:nvGraphicFramePr>
          <p:cNvPr id="15" name="Table 14">
            <a:extLst>
              <a:ext uri="{FF2B5EF4-FFF2-40B4-BE49-F238E27FC236}">
                <a16:creationId xmlns:a16="http://schemas.microsoft.com/office/drawing/2014/main" id="{A6434284-952B-C230-2D80-B26494559F26}"/>
              </a:ext>
            </a:extLst>
          </p:cNvPr>
          <p:cNvGraphicFramePr>
            <a:graphicFrameLocks noGrp="1"/>
          </p:cNvGraphicFramePr>
          <p:nvPr>
            <p:extLst>
              <p:ext uri="{D42A27DB-BD31-4B8C-83A1-F6EECF244321}">
                <p14:modId xmlns:p14="http://schemas.microsoft.com/office/powerpoint/2010/main" val="1191752370"/>
              </p:ext>
            </p:extLst>
          </p:nvPr>
        </p:nvGraphicFramePr>
        <p:xfrm>
          <a:off x="665574" y="3819340"/>
          <a:ext cx="9906000" cy="3766695"/>
        </p:xfrm>
        <a:graphic>
          <a:graphicData uri="http://schemas.openxmlformats.org/drawingml/2006/table">
            <a:tbl>
              <a:tblPr firstRow="1" bandRow="1">
                <a:tableStyleId>{5C22544A-7EE6-4342-B048-85BDC9FD1C3A}</a:tableStyleId>
              </a:tblPr>
              <a:tblGrid>
                <a:gridCol w="2391797">
                  <a:extLst>
                    <a:ext uri="{9D8B030D-6E8A-4147-A177-3AD203B41FA5}">
                      <a16:colId xmlns:a16="http://schemas.microsoft.com/office/drawing/2014/main" val="3608261314"/>
                    </a:ext>
                  </a:extLst>
                </a:gridCol>
                <a:gridCol w="2637403">
                  <a:extLst>
                    <a:ext uri="{9D8B030D-6E8A-4147-A177-3AD203B41FA5}">
                      <a16:colId xmlns:a16="http://schemas.microsoft.com/office/drawing/2014/main" val="2847866974"/>
                    </a:ext>
                  </a:extLst>
                </a:gridCol>
                <a:gridCol w="2146191">
                  <a:extLst>
                    <a:ext uri="{9D8B030D-6E8A-4147-A177-3AD203B41FA5}">
                      <a16:colId xmlns:a16="http://schemas.microsoft.com/office/drawing/2014/main" val="3533546997"/>
                    </a:ext>
                  </a:extLst>
                </a:gridCol>
                <a:gridCol w="2730609">
                  <a:extLst>
                    <a:ext uri="{9D8B030D-6E8A-4147-A177-3AD203B41FA5}">
                      <a16:colId xmlns:a16="http://schemas.microsoft.com/office/drawing/2014/main" val="1275403179"/>
                    </a:ext>
                  </a:extLst>
                </a:gridCol>
              </a:tblGrid>
              <a:tr h="1255565">
                <a:tc>
                  <a:txBody>
                    <a:bodyPr/>
                    <a:lstStyle/>
                    <a:p>
                      <a:pPr algn="ct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a:r>
                        <a:rPr lang="en-US" sz="3800" dirty="0"/>
                        <a:t>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800" dirty="0"/>
                        <a:t>2026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i-LK" sz="4200" dirty="0"/>
                        <a:t> </a:t>
                      </a:r>
                      <a:r>
                        <a:rPr lang="si-LK" sz="4200" b="0" dirty="0">
                          <a:solidFill>
                            <a:schemeClr val="tx1"/>
                          </a:solidFill>
                        </a:rPr>
                        <a:t>වැඩිවීම </a:t>
                      </a:r>
                      <a:endParaRPr lang="en-US" sz="4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920262137"/>
                  </a:ext>
                </a:extLst>
              </a:tr>
              <a:tr h="1255565">
                <a:tc>
                  <a:txBody>
                    <a:bodyPr/>
                    <a:lstStyle/>
                    <a:p>
                      <a:pPr algn="ctr"/>
                      <a:r>
                        <a:rPr lang="en-US" sz="4000" dirty="0"/>
                        <a:t>PSDG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81BD"/>
                    </a:solidFill>
                  </a:tcPr>
                </a:tc>
                <a:tc>
                  <a:txBody>
                    <a:bodyPr/>
                    <a:lstStyle/>
                    <a:p>
                      <a:pPr algn="ctr"/>
                      <a:r>
                        <a:rPr lang="si-LK" sz="3800" dirty="0"/>
                        <a:t>රු. මි. </a:t>
                      </a:r>
                      <a:r>
                        <a:rPr lang="en-US" sz="3800" dirty="0"/>
                        <a:t>97.63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81BD"/>
                    </a:solidFill>
                  </a:tcPr>
                </a:tc>
                <a:tc>
                  <a:txBody>
                    <a:bodyPr/>
                    <a:lstStyle/>
                    <a:p>
                      <a:pPr algn="ctr"/>
                      <a:r>
                        <a:rPr lang="si-LK" sz="3800" dirty="0"/>
                        <a:t>රු. මි. </a:t>
                      </a:r>
                      <a:r>
                        <a:rPr lang="en-US" sz="3800" dirty="0"/>
                        <a:t>201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81BD"/>
                    </a:solidFill>
                  </a:tcPr>
                </a:tc>
                <a:tc>
                  <a:txBody>
                    <a:bodyPr/>
                    <a:lstStyle/>
                    <a:p>
                      <a:pPr algn="ctr"/>
                      <a:r>
                        <a:rPr lang="si-LK" sz="4200" dirty="0"/>
                        <a:t>105.88%</a:t>
                      </a:r>
                      <a:endParaRPr lang="en-US" sz="4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3638615272"/>
                  </a:ext>
                </a:extLst>
              </a:tr>
              <a:tr h="1255565">
                <a:tc>
                  <a:txBody>
                    <a:bodyPr/>
                    <a:lstStyle/>
                    <a:p>
                      <a:pPr algn="ctr"/>
                      <a:r>
                        <a:rPr lang="en-US" sz="4000" dirty="0"/>
                        <a:t>CBG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504D"/>
                    </a:solidFill>
                  </a:tcPr>
                </a:tc>
                <a:tc>
                  <a:txBody>
                    <a:bodyPr/>
                    <a:lstStyle/>
                    <a:p>
                      <a:pPr algn="ctr"/>
                      <a:r>
                        <a:rPr lang="si-LK" sz="3800" dirty="0"/>
                        <a:t>රු. මි. 30</a:t>
                      </a:r>
                      <a:endParaRPr lang="en-US" sz="3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504D"/>
                    </a:solidFill>
                  </a:tcPr>
                </a:tc>
                <a:tc>
                  <a:txBody>
                    <a:bodyPr/>
                    <a:lstStyle/>
                    <a:p>
                      <a:pPr algn="ctr"/>
                      <a:r>
                        <a:rPr lang="si-LK" sz="3800" dirty="0"/>
                        <a:t>රු. මි. 35</a:t>
                      </a:r>
                      <a:endParaRPr lang="en-US" sz="3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504D"/>
                    </a:solidFill>
                  </a:tcPr>
                </a:tc>
                <a:tc>
                  <a:txBody>
                    <a:bodyPr/>
                    <a:lstStyle/>
                    <a:p>
                      <a:pPr algn="ctr"/>
                      <a:r>
                        <a:rPr lang="si-LK" sz="4200" dirty="0"/>
                        <a:t>16.66%</a:t>
                      </a:r>
                      <a:endParaRPr lang="en-US" sz="4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651887568"/>
                  </a:ext>
                </a:extLst>
              </a:tr>
            </a:tbl>
          </a:graphicData>
        </a:graphic>
      </p:graphicFrame>
    </p:spTree>
    <p:custDataLst>
      <p:tags r:id="rId1"/>
    </p:custDataLst>
    <p:extLst>
      <p:ext uri="{BB962C8B-B14F-4D97-AF65-F5344CB8AC3E}">
        <p14:creationId xmlns:p14="http://schemas.microsoft.com/office/powerpoint/2010/main" val="4048816130"/>
      </p:ext>
    </p:extLst>
  </p:cSld>
  <p:clrMapOvr>
    <a:masterClrMapping/>
  </p:clrMapOvr>
  <p:transition spd="slow" advTm="12313">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0F970-675E-DD0B-BE5C-9EE5CF5C7995}"/>
            </a:ext>
          </a:extLst>
        </p:cNvPr>
        <p:cNvGrpSpPr/>
        <p:nvPr/>
      </p:nvGrpSpPr>
      <p:grpSpPr>
        <a:xfrm>
          <a:off x="0" y="0"/>
          <a:ext cx="0" cy="0"/>
          <a:chOff x="0" y="0"/>
          <a:chExt cx="0" cy="0"/>
        </a:xfrm>
      </p:grpSpPr>
      <p:pic>
        <p:nvPicPr>
          <p:cNvPr id="2" name="Picture 1" descr="A football field with smoke and lights&#10;&#10;AI-generated content may be incorrect.">
            <a:extLst>
              <a:ext uri="{FF2B5EF4-FFF2-40B4-BE49-F238E27FC236}">
                <a16:creationId xmlns:a16="http://schemas.microsoft.com/office/drawing/2014/main" id="{FE307E57-50E1-3C64-A48D-412B2CEFE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650"/>
            <a:ext cx="19140177" cy="10782300"/>
          </a:xfrm>
          <a:prstGeom prst="rect">
            <a:avLst/>
          </a:prstGeom>
        </p:spPr>
      </p:pic>
      <p:sp>
        <p:nvSpPr>
          <p:cNvPr id="7" name="Rectangle 6">
            <a:extLst>
              <a:ext uri="{FF2B5EF4-FFF2-40B4-BE49-F238E27FC236}">
                <a16:creationId xmlns:a16="http://schemas.microsoft.com/office/drawing/2014/main" id="{46A80BE0-7B91-4DD7-E729-52FDD2983359}"/>
              </a:ext>
            </a:extLst>
          </p:cNvPr>
          <p:cNvSpPr/>
          <p:nvPr/>
        </p:nvSpPr>
        <p:spPr>
          <a:xfrm>
            <a:off x="228600" y="-85520"/>
            <a:ext cx="17449800" cy="252108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5" name="TextBox 7">
            <a:extLst>
              <a:ext uri="{FF2B5EF4-FFF2-40B4-BE49-F238E27FC236}">
                <a16:creationId xmlns:a16="http://schemas.microsoft.com/office/drawing/2014/main" id="{9C00F455-E571-2AC6-C83B-4F8921F8F662}"/>
              </a:ext>
            </a:extLst>
          </p:cNvPr>
          <p:cNvSpPr txBox="1"/>
          <p:nvPr/>
        </p:nvSpPr>
        <p:spPr>
          <a:xfrm>
            <a:off x="838200" y="207803"/>
            <a:ext cx="16611600" cy="4503605"/>
          </a:xfrm>
          <a:prstGeom prst="rect">
            <a:avLst/>
          </a:prstGeom>
        </p:spPr>
        <p:txBody>
          <a:bodyPr wrap="square" lIns="0" tIns="0" rIns="0" bIns="0" rtlCol="0" anchor="t">
            <a:spAutoFit/>
          </a:bodyPr>
          <a:lstStyle/>
          <a:p>
            <a:pPr>
              <a:lnSpc>
                <a:spcPts val="7094"/>
              </a:lnSpc>
            </a:pPr>
            <a:r>
              <a:rPr lang="en-US" sz="5400" dirty="0">
                <a:ln w="0"/>
                <a:effectLst>
                  <a:outerShdw blurRad="38100" dist="19050" dir="2700000" algn="tl" rotWithShape="0">
                    <a:schemeClr val="dk1">
                      <a:alpha val="40000"/>
                    </a:schemeClr>
                  </a:outerShdw>
                </a:effectLst>
                <a:latin typeface="Space Mono Bold"/>
              </a:rPr>
              <a:t>2026 </a:t>
            </a:r>
            <a:r>
              <a:rPr lang="si-LK" sz="5400" dirty="0">
                <a:ln w="0"/>
                <a:effectLst>
                  <a:outerShdw blurRad="38100" dist="19050" dir="2700000" algn="tl" rotWithShape="0">
                    <a:schemeClr val="dk1">
                      <a:alpha val="40000"/>
                    </a:schemeClr>
                  </a:outerShdw>
                </a:effectLst>
                <a:latin typeface="Space Mono Bold"/>
              </a:rPr>
              <a:t>වර්ෂයේ දිස්ත්‍රික් මට්ටමින් ක්‍රියාත්මක කිරීමට අපේක්ෂිත ව්‍යාපෘති - පළාත් නිශ්චිත සංවර්ධන ප්‍රදාන (</a:t>
            </a:r>
            <a:r>
              <a:rPr lang="en-US" sz="5400" dirty="0">
                <a:ln w="0"/>
                <a:effectLst>
                  <a:outerShdw blurRad="38100" dist="19050" dir="2700000" algn="tl" rotWithShape="0">
                    <a:schemeClr val="dk1">
                      <a:alpha val="40000"/>
                    </a:schemeClr>
                  </a:outerShdw>
                </a:effectLst>
                <a:latin typeface="Space Mono Bold"/>
              </a:rPr>
              <a:t>PSDG)</a:t>
            </a:r>
          </a:p>
          <a:p>
            <a:pPr>
              <a:lnSpc>
                <a:spcPts val="7094"/>
              </a:lnSpc>
            </a:pPr>
            <a:endParaRPr lang="en-US" sz="5400" dirty="0">
              <a:ln w="0"/>
              <a:effectLst>
                <a:outerShdw blurRad="38100" dist="19050" dir="2700000" algn="tl" rotWithShape="0">
                  <a:schemeClr val="dk1">
                    <a:alpha val="40000"/>
                  </a:schemeClr>
                </a:outerShdw>
              </a:effectLst>
              <a:latin typeface="Space Mono Bold"/>
            </a:endParaRPr>
          </a:p>
          <a:p>
            <a:pPr>
              <a:lnSpc>
                <a:spcPts val="7094"/>
              </a:lnSpc>
            </a:pPr>
            <a:endParaRPr lang="si-LK" sz="5400" dirty="0">
              <a:ln w="0"/>
              <a:effectLst>
                <a:outerShdw blurRad="38100" dist="19050" dir="2700000" algn="tl" rotWithShape="0">
                  <a:schemeClr val="dk1">
                    <a:alpha val="40000"/>
                  </a:schemeClr>
                </a:outerShdw>
              </a:effectLst>
              <a:latin typeface="Space Mono Bold"/>
            </a:endParaRPr>
          </a:p>
          <a:p>
            <a:pPr>
              <a:lnSpc>
                <a:spcPts val="7094"/>
              </a:lnSpc>
            </a:pPr>
            <a:endParaRPr lang="si-LK" sz="5400" dirty="0">
              <a:ln w="0"/>
              <a:effectLst>
                <a:outerShdw blurRad="38100" dist="19050" dir="2700000" algn="tl" rotWithShape="0">
                  <a:schemeClr val="dk1">
                    <a:alpha val="40000"/>
                  </a:schemeClr>
                </a:outerShdw>
              </a:effectLst>
              <a:latin typeface="Space Mono Bold"/>
              <a:sym typeface="Space Mono Bold"/>
            </a:endParaRPr>
          </a:p>
        </p:txBody>
      </p:sp>
      <p:sp>
        <p:nvSpPr>
          <p:cNvPr id="6" name="Content Placeholder 2">
            <a:extLst>
              <a:ext uri="{FF2B5EF4-FFF2-40B4-BE49-F238E27FC236}">
                <a16:creationId xmlns:a16="http://schemas.microsoft.com/office/drawing/2014/main" id="{46C38CF6-931E-35AD-14E1-6D0FB7E45B31}"/>
              </a:ext>
            </a:extLst>
          </p:cNvPr>
          <p:cNvSpPr txBox="1">
            <a:spLocks/>
          </p:cNvSpPr>
          <p:nvPr/>
        </p:nvSpPr>
        <p:spPr>
          <a:xfrm>
            <a:off x="2407290" y="2891020"/>
            <a:ext cx="9997440" cy="552704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si-LK" sz="2400" b="1" dirty="0">
                <a:solidFill>
                  <a:schemeClr val="bg1"/>
                </a:solidFill>
              </a:rPr>
              <a:t>1</a:t>
            </a:r>
            <a:r>
              <a:rPr lang="en-US" sz="2400" b="1" dirty="0">
                <a:solidFill>
                  <a:schemeClr val="bg1"/>
                </a:solidFill>
              </a:rPr>
              <a:t>. </a:t>
            </a:r>
            <a:r>
              <a:rPr lang="si-LK" sz="2400" b="1" dirty="0">
                <a:solidFill>
                  <a:schemeClr val="bg1"/>
                </a:solidFill>
              </a:rPr>
              <a:t>සංරචකය - පළාත්/ ජාතික හා ජාත්‍යයන්තර තරඟ සඳහා ක්‍රීඩක ක්‍රීඩිකාවන්ගේ කුසලතා වැඩි දියුණු කිරීම</a:t>
            </a:r>
            <a:endParaRPr lang="en-US" sz="2400" b="1" dirty="0">
              <a:solidFill>
                <a:schemeClr val="bg1"/>
              </a:solidFill>
            </a:endParaRPr>
          </a:p>
        </p:txBody>
      </p:sp>
      <p:graphicFrame>
        <p:nvGraphicFramePr>
          <p:cNvPr id="8" name="Table 7">
            <a:extLst>
              <a:ext uri="{FF2B5EF4-FFF2-40B4-BE49-F238E27FC236}">
                <a16:creationId xmlns:a16="http://schemas.microsoft.com/office/drawing/2014/main" id="{EA1543AB-E621-E48E-2BB3-26F5BC25B3D8}"/>
              </a:ext>
            </a:extLst>
          </p:cNvPr>
          <p:cNvGraphicFramePr>
            <a:graphicFrameLocks noGrp="1"/>
          </p:cNvGraphicFramePr>
          <p:nvPr>
            <p:extLst>
              <p:ext uri="{D42A27DB-BD31-4B8C-83A1-F6EECF244321}">
                <p14:modId xmlns:p14="http://schemas.microsoft.com/office/powerpoint/2010/main" val="2771845902"/>
              </p:ext>
            </p:extLst>
          </p:nvPr>
        </p:nvGraphicFramePr>
        <p:xfrm>
          <a:off x="2407290" y="3886088"/>
          <a:ext cx="15271110" cy="5527040"/>
        </p:xfrm>
        <a:graphic>
          <a:graphicData uri="http://schemas.openxmlformats.org/drawingml/2006/table">
            <a:tbl>
              <a:tblPr firstRow="1" bandRow="1">
                <a:tableStyleId>{5C22544A-7EE6-4342-B048-85BDC9FD1C3A}</a:tableStyleId>
              </a:tblPr>
              <a:tblGrid>
                <a:gridCol w="2197282">
                  <a:extLst>
                    <a:ext uri="{9D8B030D-6E8A-4147-A177-3AD203B41FA5}">
                      <a16:colId xmlns:a16="http://schemas.microsoft.com/office/drawing/2014/main" val="20000"/>
                    </a:ext>
                  </a:extLst>
                </a:gridCol>
                <a:gridCol w="3076195">
                  <a:extLst>
                    <a:ext uri="{9D8B030D-6E8A-4147-A177-3AD203B41FA5}">
                      <a16:colId xmlns:a16="http://schemas.microsoft.com/office/drawing/2014/main" val="20001"/>
                    </a:ext>
                  </a:extLst>
                </a:gridCol>
                <a:gridCol w="4064972">
                  <a:extLst>
                    <a:ext uri="{9D8B030D-6E8A-4147-A177-3AD203B41FA5}">
                      <a16:colId xmlns:a16="http://schemas.microsoft.com/office/drawing/2014/main" val="20002"/>
                    </a:ext>
                  </a:extLst>
                </a:gridCol>
                <a:gridCol w="4234808">
                  <a:extLst>
                    <a:ext uri="{9D8B030D-6E8A-4147-A177-3AD203B41FA5}">
                      <a16:colId xmlns:a16="http://schemas.microsoft.com/office/drawing/2014/main" val="20003"/>
                    </a:ext>
                  </a:extLst>
                </a:gridCol>
                <a:gridCol w="1697853">
                  <a:extLst>
                    <a:ext uri="{9D8B030D-6E8A-4147-A177-3AD203B41FA5}">
                      <a16:colId xmlns:a16="http://schemas.microsoft.com/office/drawing/2014/main" val="20004"/>
                    </a:ext>
                  </a:extLst>
                </a:gridCol>
              </a:tblGrid>
              <a:tr h="1385436">
                <a:tc>
                  <a:txBody>
                    <a:bodyPr/>
                    <a:lstStyle/>
                    <a:p>
                      <a:pPr algn="ctr"/>
                      <a:r>
                        <a:rPr lang="si-LK" sz="2300" b="1" dirty="0">
                          <a:solidFill>
                            <a:schemeClr val="tx1"/>
                          </a:solidFill>
                        </a:rPr>
                        <a:t>උප සංරචකය</a:t>
                      </a:r>
                      <a:endParaRPr lang="en-US" sz="2300" b="1" dirty="0">
                        <a:solidFill>
                          <a:schemeClr val="tx1"/>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300" b="1" dirty="0">
                          <a:solidFill>
                            <a:schemeClr val="tx1"/>
                          </a:solidFill>
                        </a:rPr>
                        <a:t>පුළුල්</a:t>
                      </a:r>
                      <a:r>
                        <a:rPr lang="si-LK" sz="2300" b="1" baseline="0" dirty="0">
                          <a:solidFill>
                            <a:schemeClr val="tx1"/>
                          </a:solidFill>
                        </a:rPr>
                        <a:t> ක්‍රියාකාරකම් පරාසය</a:t>
                      </a:r>
                      <a:endParaRPr lang="en-US" sz="2300" b="1" dirty="0">
                        <a:solidFill>
                          <a:schemeClr val="tx1"/>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300" b="1" dirty="0">
                          <a:solidFill>
                            <a:schemeClr val="tx1"/>
                          </a:solidFill>
                        </a:rPr>
                        <a:t>ක්‍රියාකාරකම්</a:t>
                      </a:r>
                      <a:endParaRPr lang="en-US" sz="2300" b="1" dirty="0">
                        <a:solidFill>
                          <a:schemeClr val="tx1"/>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i-LK" sz="2200" b="1" dirty="0">
                          <a:solidFill>
                            <a:schemeClr val="tx1"/>
                          </a:solidFill>
                        </a:rPr>
                        <a:t>ජාතික</a:t>
                      </a:r>
                      <a:r>
                        <a:rPr lang="si-LK" sz="2200" b="1" baseline="0" dirty="0">
                          <a:solidFill>
                            <a:schemeClr val="tx1"/>
                          </a:solidFill>
                        </a:rPr>
                        <a:t> ප්‍රතිපත්තියට අනුව </a:t>
                      </a:r>
                      <a:r>
                        <a:rPr lang="si-LK" sz="2200" b="1" dirty="0">
                          <a:solidFill>
                            <a:schemeClr val="tx1"/>
                          </a:solidFill>
                        </a:rPr>
                        <a:t>අපේක්ෂිත</a:t>
                      </a:r>
                      <a:r>
                        <a:rPr lang="si-LK" sz="2200" b="1" baseline="0" dirty="0">
                          <a:solidFill>
                            <a:schemeClr val="tx1"/>
                          </a:solidFill>
                        </a:rPr>
                        <a:t> ප්‍රතිඵලය</a:t>
                      </a:r>
                      <a:endParaRPr lang="en-US" sz="2200" b="1" dirty="0">
                        <a:solidFill>
                          <a:schemeClr val="tx1"/>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300" b="1" dirty="0">
                          <a:solidFill>
                            <a:schemeClr val="tx1"/>
                          </a:solidFill>
                        </a:rPr>
                        <a:t>අනුමත මුදල</a:t>
                      </a:r>
                      <a:r>
                        <a:rPr lang="en-US" sz="2300" b="1" dirty="0">
                          <a:solidFill>
                            <a:schemeClr val="tx1"/>
                          </a:solidFill>
                        </a:rPr>
                        <a:t> </a:t>
                      </a:r>
                      <a:r>
                        <a:rPr lang="si-LK" sz="2300" b="1" baseline="0" dirty="0">
                          <a:solidFill>
                            <a:schemeClr val="tx1"/>
                          </a:solidFill>
                        </a:rPr>
                        <a:t>(රු.මි.)</a:t>
                      </a:r>
                      <a:endParaRPr lang="en-US" sz="2300" b="1" dirty="0">
                        <a:solidFill>
                          <a:schemeClr val="tx1"/>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141604">
                <a:tc>
                  <a:txBody>
                    <a:bodyPr/>
                    <a:lstStyle/>
                    <a:p>
                      <a:r>
                        <a:rPr kumimoji="0" lang="si-LK" sz="1900" b="1" i="0" u="none" strike="noStrike" kern="1200" cap="none" spc="0" normalizeH="0" baseline="0" noProof="0" dirty="0">
                          <a:ln>
                            <a:noFill/>
                          </a:ln>
                          <a:solidFill>
                            <a:prstClr val="black"/>
                          </a:solidFill>
                          <a:effectLst/>
                          <a:uLnTx/>
                          <a:uFillTx/>
                          <a:latin typeface="+mn-lt"/>
                          <a:ea typeface="+mn-ea"/>
                          <a:cs typeface="+mn-cs"/>
                        </a:rPr>
                        <a:t>1.1.</a:t>
                      </a:r>
                      <a:r>
                        <a:rPr lang="si-LK" sz="2300" b="1" dirty="0"/>
                        <a:t>යටිතල පහසුකම් සංවර්ධනය කිරීම</a:t>
                      </a:r>
                      <a:endParaRPr lang="en-US" sz="2300" b="1"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i-LK" sz="2300" b="1" dirty="0"/>
                        <a:t>1.1.1 ක්‍රීඩා පිටි/ ක්‍රීඩාගාර/ ක්‍රීඩා</a:t>
                      </a:r>
                      <a:r>
                        <a:rPr lang="si-LK" sz="2300" b="1" baseline="0" dirty="0"/>
                        <a:t> පුහුණු මධ්‍යස්ථාන </a:t>
                      </a:r>
                      <a:r>
                        <a:rPr lang="si-LK" sz="2300" b="1" dirty="0"/>
                        <a:t>සංවර්ධන කිරීම</a:t>
                      </a:r>
                      <a:endParaRPr lang="en-US" sz="2300" b="1"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i-LK" sz="2300" b="1" dirty="0"/>
                        <a:t>1.1.1. ප්‍රා.ලේ කොට්ඨාසයකට උපරිම</a:t>
                      </a:r>
                      <a:r>
                        <a:rPr lang="si-LK" sz="2300" b="1" baseline="0" dirty="0"/>
                        <a:t> </a:t>
                      </a:r>
                      <a:r>
                        <a:rPr lang="si-LK" sz="2300" b="1" dirty="0"/>
                        <a:t>වශයෙන් ක්‍රීඩා පිටි/ ක්‍රීඩාගාර/ ක්‍රීඩා</a:t>
                      </a:r>
                      <a:r>
                        <a:rPr lang="si-LK" sz="2300" b="1" baseline="0" dirty="0"/>
                        <a:t> පුහුණු මධ්‍යස්ථාන </a:t>
                      </a:r>
                      <a:r>
                        <a:rPr lang="si-LK" sz="2300" b="1" dirty="0"/>
                        <a:t>03</a:t>
                      </a:r>
                      <a:r>
                        <a:rPr lang="si-LK" sz="2300" b="1" baseline="0" dirty="0"/>
                        <a:t> බැඟින් වන ලෙස සංවර්ධනය කිරීම</a:t>
                      </a:r>
                      <a:endParaRPr lang="en-US" sz="2300" b="1"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i-LK" sz="2400" b="1" dirty="0">
                          <a:solidFill>
                            <a:schemeClr val="tx1"/>
                          </a:solidFill>
                        </a:rPr>
                        <a:t>සෑම</a:t>
                      </a:r>
                      <a:r>
                        <a:rPr lang="si-LK" sz="2400" b="1" baseline="0" dirty="0">
                          <a:solidFill>
                            <a:schemeClr val="tx1"/>
                          </a:solidFill>
                        </a:rPr>
                        <a:t> ප්‍රා.ලේ. කොට්ඨාසයක්ම ආවරණය වන පරිදි </a:t>
                      </a:r>
                      <a:r>
                        <a:rPr kumimoji="0" lang="si-LK" sz="2400" b="1" u="none" strike="noStrike" kern="1200" cap="none" spc="0" normalizeH="0" baseline="0" noProof="0" dirty="0">
                          <a:ln>
                            <a:noFill/>
                          </a:ln>
                          <a:solidFill>
                            <a:schemeClr val="tx1"/>
                          </a:solidFill>
                          <a:effectLst/>
                          <a:uLnTx/>
                          <a:uFillTx/>
                        </a:rPr>
                        <a:t>පිටි, ක්‍රීඩාගාර, පුහුණු මධ්‍යස්ථාන</a:t>
                      </a:r>
                      <a:r>
                        <a:rPr kumimoji="0" lang="en-US" sz="2400" b="1" u="none" strike="noStrike" kern="1200" cap="none" spc="0" normalizeH="0" baseline="0" noProof="0" dirty="0">
                          <a:ln>
                            <a:noFill/>
                          </a:ln>
                          <a:solidFill>
                            <a:schemeClr val="tx1"/>
                          </a:solidFill>
                          <a:effectLst/>
                          <a:uLnTx/>
                          <a:uFillTx/>
                        </a:rPr>
                        <a:t> </a:t>
                      </a:r>
                      <a:r>
                        <a:rPr kumimoji="0" lang="si-LK" sz="2400" b="1" u="none" strike="noStrike" kern="1200" cap="none" spc="0" normalizeH="0" baseline="0" noProof="0" dirty="0">
                          <a:ln>
                            <a:noFill/>
                          </a:ln>
                          <a:solidFill>
                            <a:schemeClr val="tx1"/>
                          </a:solidFill>
                          <a:effectLst/>
                          <a:uLnTx/>
                          <a:uFillTx/>
                        </a:rPr>
                        <a:t>හා කායවර්ධන මධ්‍යස්ථාන සංවර්ධනය කිරීම</a:t>
                      </a:r>
                      <a:r>
                        <a:rPr kumimoji="0" lang="en-GB" sz="2400" b="1" u="none" strike="noStrike" kern="1200" cap="none" spc="0" normalizeH="0" baseline="0" noProof="0" dirty="0">
                          <a:ln>
                            <a:noFill/>
                          </a:ln>
                          <a:solidFill>
                            <a:schemeClr val="tx1"/>
                          </a:solidFill>
                          <a:effectLst/>
                          <a:uLnTx/>
                          <a:uFillTx/>
                        </a:rPr>
                        <a:t> </a:t>
                      </a:r>
                      <a:r>
                        <a:rPr kumimoji="0" lang="en-GB" sz="2800" b="1" u="none" strike="noStrike" kern="1200" cap="none" spc="0" normalizeH="0" baseline="0" noProof="0" dirty="0">
                          <a:ln>
                            <a:noFill/>
                          </a:ln>
                          <a:solidFill>
                            <a:srgbClr val="990000"/>
                          </a:solidFill>
                          <a:effectLst/>
                          <a:uLnTx/>
                          <a:uFillTx/>
                        </a:rPr>
                        <a:t>-1.4</a:t>
                      </a:r>
                      <a:endParaRPr lang="en-US" sz="2800" b="1" dirty="0">
                        <a:solidFill>
                          <a:srgbClr val="990000"/>
                        </a:solidFill>
                      </a:endParaRPr>
                    </a:p>
                    <a:p>
                      <a:endParaRPr lang="en-US" sz="2300" b="1"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latin typeface="Iskoola Pota" pitchFamily="34" charset="0"/>
                          <a:cs typeface="Iskoola Pota" pitchFamily="34" charset="0"/>
                        </a:rPr>
                        <a:t>90.00</a:t>
                      </a: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1037799812"/>
      </p:ext>
    </p:extLst>
  </p:cSld>
  <p:clrMapOvr>
    <a:masterClrMapping/>
  </p:clrMapOvr>
  <p:transition spd="slow" advTm="12313">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D003D-817A-0437-1636-8583E5FF2E5C}"/>
            </a:ext>
          </a:extLst>
        </p:cNvPr>
        <p:cNvGrpSpPr/>
        <p:nvPr/>
      </p:nvGrpSpPr>
      <p:grpSpPr>
        <a:xfrm>
          <a:off x="0" y="0"/>
          <a:ext cx="0" cy="0"/>
          <a:chOff x="0" y="0"/>
          <a:chExt cx="0" cy="0"/>
        </a:xfrm>
      </p:grpSpPr>
      <p:pic>
        <p:nvPicPr>
          <p:cNvPr id="2" name="Picture 1" descr="A football field with smoke and lights&#10;&#10;AI-generated content may be incorrect.">
            <a:extLst>
              <a:ext uri="{FF2B5EF4-FFF2-40B4-BE49-F238E27FC236}">
                <a16:creationId xmlns:a16="http://schemas.microsoft.com/office/drawing/2014/main" id="{DA67359C-F3CF-A2CD-24FF-91ACFA8EE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650"/>
            <a:ext cx="19140177" cy="10782300"/>
          </a:xfrm>
          <a:prstGeom prst="rect">
            <a:avLst/>
          </a:prstGeom>
        </p:spPr>
      </p:pic>
      <p:graphicFrame>
        <p:nvGraphicFramePr>
          <p:cNvPr id="9" name="Table 8">
            <a:extLst>
              <a:ext uri="{FF2B5EF4-FFF2-40B4-BE49-F238E27FC236}">
                <a16:creationId xmlns:a16="http://schemas.microsoft.com/office/drawing/2014/main" id="{06298E58-7847-6640-EC9C-13EF8E608357}"/>
              </a:ext>
            </a:extLst>
          </p:cNvPr>
          <p:cNvGraphicFramePr>
            <a:graphicFrameLocks noGrp="1"/>
          </p:cNvGraphicFramePr>
          <p:nvPr>
            <p:extLst>
              <p:ext uri="{D42A27DB-BD31-4B8C-83A1-F6EECF244321}">
                <p14:modId xmlns:p14="http://schemas.microsoft.com/office/powerpoint/2010/main" val="1726685781"/>
              </p:ext>
            </p:extLst>
          </p:nvPr>
        </p:nvGraphicFramePr>
        <p:xfrm>
          <a:off x="2407290" y="4229100"/>
          <a:ext cx="15271110" cy="5105400"/>
        </p:xfrm>
        <a:graphic>
          <a:graphicData uri="http://schemas.openxmlformats.org/drawingml/2006/table">
            <a:tbl>
              <a:tblPr firstRow="1" bandRow="1">
                <a:tableStyleId>{5C22544A-7EE6-4342-B048-85BDC9FD1C3A}</a:tableStyleId>
              </a:tblPr>
              <a:tblGrid>
                <a:gridCol w="2097792">
                  <a:extLst>
                    <a:ext uri="{9D8B030D-6E8A-4147-A177-3AD203B41FA5}">
                      <a16:colId xmlns:a16="http://schemas.microsoft.com/office/drawing/2014/main" val="20000"/>
                    </a:ext>
                  </a:extLst>
                </a:gridCol>
                <a:gridCol w="3175686">
                  <a:extLst>
                    <a:ext uri="{9D8B030D-6E8A-4147-A177-3AD203B41FA5}">
                      <a16:colId xmlns:a16="http://schemas.microsoft.com/office/drawing/2014/main" val="20001"/>
                    </a:ext>
                  </a:extLst>
                </a:gridCol>
                <a:gridCol w="4064972">
                  <a:extLst>
                    <a:ext uri="{9D8B030D-6E8A-4147-A177-3AD203B41FA5}">
                      <a16:colId xmlns:a16="http://schemas.microsoft.com/office/drawing/2014/main" val="20002"/>
                    </a:ext>
                  </a:extLst>
                </a:gridCol>
                <a:gridCol w="4234807">
                  <a:extLst>
                    <a:ext uri="{9D8B030D-6E8A-4147-A177-3AD203B41FA5}">
                      <a16:colId xmlns:a16="http://schemas.microsoft.com/office/drawing/2014/main" val="20003"/>
                    </a:ext>
                  </a:extLst>
                </a:gridCol>
                <a:gridCol w="1697853">
                  <a:extLst>
                    <a:ext uri="{9D8B030D-6E8A-4147-A177-3AD203B41FA5}">
                      <a16:colId xmlns:a16="http://schemas.microsoft.com/office/drawing/2014/main" val="20004"/>
                    </a:ext>
                  </a:extLst>
                </a:gridCol>
              </a:tblGrid>
              <a:tr h="1801906">
                <a:tc>
                  <a:txBody>
                    <a:bodyPr/>
                    <a:lstStyle/>
                    <a:p>
                      <a:pPr algn="ctr"/>
                      <a:r>
                        <a:rPr lang="si-LK" sz="2300" b="1" dirty="0">
                          <a:solidFill>
                            <a:schemeClr val="tx1"/>
                          </a:solidFill>
                        </a:rPr>
                        <a:t>උප සංරචකය</a:t>
                      </a:r>
                      <a:endParaRPr lang="en-US" sz="2300" b="1" dirty="0">
                        <a:solidFill>
                          <a:schemeClr val="tx1"/>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300" b="1" dirty="0">
                          <a:solidFill>
                            <a:schemeClr val="tx1"/>
                          </a:solidFill>
                        </a:rPr>
                        <a:t>පුළුල්</a:t>
                      </a:r>
                      <a:r>
                        <a:rPr lang="si-LK" sz="2300" b="1" baseline="0" dirty="0">
                          <a:solidFill>
                            <a:schemeClr val="tx1"/>
                          </a:solidFill>
                        </a:rPr>
                        <a:t> ක්‍රියාකාරකම් පරාසය</a:t>
                      </a:r>
                      <a:endParaRPr lang="en-US" sz="2300" b="1" dirty="0">
                        <a:solidFill>
                          <a:schemeClr val="tx1"/>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300" b="1" dirty="0">
                          <a:solidFill>
                            <a:schemeClr val="tx1"/>
                          </a:solidFill>
                        </a:rPr>
                        <a:t>ක්‍රියාකාරකම්</a:t>
                      </a:r>
                      <a:endParaRPr lang="en-US" sz="2300" b="1" dirty="0">
                        <a:solidFill>
                          <a:schemeClr val="tx1"/>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i-LK" sz="2200" b="1" dirty="0">
                          <a:solidFill>
                            <a:schemeClr val="tx1"/>
                          </a:solidFill>
                        </a:rPr>
                        <a:t>ජාතික</a:t>
                      </a:r>
                      <a:r>
                        <a:rPr lang="si-LK" sz="2200" b="1" baseline="0" dirty="0">
                          <a:solidFill>
                            <a:schemeClr val="tx1"/>
                          </a:solidFill>
                        </a:rPr>
                        <a:t> ප්‍රතිපත්තියට අනුව </a:t>
                      </a:r>
                      <a:r>
                        <a:rPr lang="si-LK" sz="2200" b="1" dirty="0">
                          <a:solidFill>
                            <a:schemeClr val="tx1"/>
                          </a:solidFill>
                        </a:rPr>
                        <a:t>අපේක්ෂිත</a:t>
                      </a:r>
                      <a:r>
                        <a:rPr lang="si-LK" sz="2200" b="1" baseline="0" dirty="0">
                          <a:solidFill>
                            <a:schemeClr val="tx1"/>
                          </a:solidFill>
                        </a:rPr>
                        <a:t> ප්‍රතිඵලය</a:t>
                      </a:r>
                      <a:endParaRPr lang="en-US" sz="2200" b="1" dirty="0">
                        <a:solidFill>
                          <a:schemeClr val="tx1"/>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300" b="1" dirty="0">
                          <a:solidFill>
                            <a:schemeClr val="tx1"/>
                          </a:solidFill>
                        </a:rPr>
                        <a:t>අනුමත මුදල </a:t>
                      </a:r>
                      <a:r>
                        <a:rPr lang="si-LK" sz="2300" b="1" baseline="0" dirty="0">
                          <a:solidFill>
                            <a:schemeClr val="tx1"/>
                          </a:solidFill>
                        </a:rPr>
                        <a:t>(රු.මි.)</a:t>
                      </a:r>
                      <a:endParaRPr lang="en-US" sz="2300" b="1" dirty="0">
                        <a:solidFill>
                          <a:schemeClr val="tx1"/>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303494">
                <a:tc>
                  <a:txBody>
                    <a:bodyPr/>
                    <a:lstStyle/>
                    <a:p>
                      <a:r>
                        <a:rPr lang="si-LK" sz="2300" b="1" dirty="0"/>
                        <a:t>1.5. ක්‍රීඩා භාණ්ඩ</a:t>
                      </a:r>
                      <a:r>
                        <a:rPr lang="si-LK" sz="2300" b="1" baseline="0" dirty="0"/>
                        <a:t> </a:t>
                      </a:r>
                      <a:r>
                        <a:rPr lang="si-LK" sz="2300" b="1" dirty="0"/>
                        <a:t>හා උපකරණ ලබා දීම</a:t>
                      </a:r>
                      <a:endParaRPr lang="en-US" sz="2300" b="1"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i-LK" sz="2300" b="1" dirty="0"/>
                        <a:t>1.5.2 ක්‍රීඩා</a:t>
                      </a:r>
                      <a:r>
                        <a:rPr lang="si-LK" sz="2300" b="1" baseline="0" dirty="0"/>
                        <a:t> සමාජ ස﻿ඳහා ක්‍රීඩා භාණ්ඩ ලබාදීම</a:t>
                      </a:r>
                      <a:endParaRPr lang="en-US" sz="2300" b="1"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i-LK" sz="2400" b="1" dirty="0"/>
                        <a:t>1.5.2.1. ප්‍රා.ලේ.</a:t>
                      </a:r>
                      <a:r>
                        <a:rPr lang="si-LK" sz="2400" b="1" baseline="0" dirty="0"/>
                        <a:t> </a:t>
                      </a:r>
                      <a:r>
                        <a:rPr kumimoji="0" lang="si-LK" sz="2400" b="1" i="0" u="none" strike="noStrike" kern="1200" cap="none" spc="0" normalizeH="0" baseline="0" noProof="0" dirty="0">
                          <a:ln>
                            <a:noFill/>
                          </a:ln>
                          <a:solidFill>
                            <a:prstClr val="black"/>
                          </a:solidFill>
                          <a:effectLst/>
                          <a:uLnTx/>
                          <a:uFillTx/>
                          <a:latin typeface="+mn-lt"/>
                          <a:ea typeface="+mn-ea"/>
                          <a:cs typeface="+mn-cs"/>
                        </a:rPr>
                        <a:t>කොට්ඨාස මට්ටමෙන් තෝරා ගත් සක්‍රීය ක්‍රීඩා සමාජ සඳහා ක්‍රීඩා භාණ්ඩ ලබාදීම </a:t>
                      </a:r>
                    </a:p>
                    <a:p>
                      <a:endParaRPr lang="en-US" sz="2400" b="1"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i-LK" sz="2400" b="1" u="none" strike="noStrike" kern="1200" cap="none" spc="0" normalizeH="0" baseline="0" noProof="0" dirty="0">
                          <a:ln>
                            <a:noFill/>
                          </a:ln>
                          <a:solidFill>
                            <a:schemeClr val="tx1"/>
                          </a:solidFill>
                          <a:effectLst/>
                          <a:uLnTx/>
                          <a:uFillTx/>
                        </a:rPr>
                        <a:t>ක්‍රීඩක, ක්‍රීඩිකාවන්ගේ පුහුණුවට අදාළ උපකරණ ලබාදීම </a:t>
                      </a:r>
                      <a:r>
                        <a:rPr kumimoji="0" lang="en-GB" sz="2400" b="1" u="none" strike="noStrike" kern="1200" cap="none" spc="0" normalizeH="0" baseline="0" noProof="0" dirty="0">
                          <a:ln>
                            <a:noFill/>
                          </a:ln>
                          <a:solidFill>
                            <a:srgbClr val="990000"/>
                          </a:solidFill>
                          <a:effectLst/>
                          <a:uLnTx/>
                          <a:uFillTx/>
                        </a:rPr>
                        <a:t>-</a:t>
                      </a:r>
                      <a:r>
                        <a:rPr kumimoji="0" lang="en-GB" sz="2800" b="1" u="none" strike="noStrike" kern="1200" cap="none" spc="0" normalizeH="0" baseline="0" noProof="0" dirty="0">
                          <a:ln>
                            <a:noFill/>
                          </a:ln>
                          <a:solidFill>
                            <a:srgbClr val="990000"/>
                          </a:solidFill>
                          <a:effectLst/>
                          <a:uLnTx/>
                          <a:uFillTx/>
                        </a:rPr>
                        <a:t>1.4</a:t>
                      </a:r>
                      <a:endParaRPr kumimoji="0" lang="en-US" sz="2800" b="1" u="none" strike="noStrike" kern="1200" cap="none" spc="0" normalizeH="0" baseline="0" noProof="0" dirty="0">
                        <a:ln>
                          <a:noFill/>
                        </a:ln>
                        <a:effectLst/>
                        <a:uLnTx/>
                        <a:uFillTx/>
                      </a:endParaRPr>
                    </a:p>
                    <a:p>
                      <a:endParaRPr lang="en-US" sz="2400" b="1"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latin typeface="Iskoola Pota" pitchFamily="34" charset="0"/>
                          <a:cs typeface="Iskoola Pota" pitchFamily="34" charset="0"/>
                        </a:rPr>
                        <a:t>25.00</a:t>
                      </a: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1" name="Rectangle 10">
            <a:extLst>
              <a:ext uri="{FF2B5EF4-FFF2-40B4-BE49-F238E27FC236}">
                <a16:creationId xmlns:a16="http://schemas.microsoft.com/office/drawing/2014/main" id="{6AEB95BE-4130-52F6-E80E-2F94BD597808}"/>
              </a:ext>
            </a:extLst>
          </p:cNvPr>
          <p:cNvSpPr/>
          <p:nvPr/>
        </p:nvSpPr>
        <p:spPr>
          <a:xfrm>
            <a:off x="228600" y="-85520"/>
            <a:ext cx="17449800" cy="252108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TextBox 7">
            <a:extLst>
              <a:ext uri="{FF2B5EF4-FFF2-40B4-BE49-F238E27FC236}">
                <a16:creationId xmlns:a16="http://schemas.microsoft.com/office/drawing/2014/main" id="{75908889-1A20-31C3-5636-41F007E41637}"/>
              </a:ext>
            </a:extLst>
          </p:cNvPr>
          <p:cNvSpPr txBox="1"/>
          <p:nvPr/>
        </p:nvSpPr>
        <p:spPr>
          <a:xfrm>
            <a:off x="914400" y="207804"/>
            <a:ext cx="16535400" cy="1790298"/>
          </a:xfrm>
          <a:prstGeom prst="rect">
            <a:avLst/>
          </a:prstGeom>
        </p:spPr>
        <p:txBody>
          <a:bodyPr wrap="square" lIns="0" tIns="0" rIns="0" bIns="0" rtlCol="0" anchor="t">
            <a:spAutoFit/>
          </a:bodyPr>
          <a:lstStyle/>
          <a:p>
            <a:pPr>
              <a:lnSpc>
                <a:spcPts val="7094"/>
              </a:lnSpc>
            </a:pPr>
            <a:r>
              <a:rPr lang="en-US" sz="5400" dirty="0">
                <a:ln w="0"/>
                <a:effectLst>
                  <a:outerShdw blurRad="38100" dist="19050" dir="2700000" algn="tl" rotWithShape="0">
                    <a:schemeClr val="dk1">
                      <a:alpha val="40000"/>
                    </a:schemeClr>
                  </a:outerShdw>
                </a:effectLst>
                <a:latin typeface="Space Mono Bold"/>
              </a:rPr>
              <a:t>2026 </a:t>
            </a:r>
            <a:r>
              <a:rPr lang="si-LK" sz="5400" dirty="0">
                <a:ln w="0"/>
                <a:effectLst>
                  <a:outerShdw blurRad="38100" dist="19050" dir="2700000" algn="tl" rotWithShape="0">
                    <a:schemeClr val="dk1">
                      <a:alpha val="40000"/>
                    </a:schemeClr>
                  </a:outerShdw>
                </a:effectLst>
                <a:latin typeface="Space Mono Bold"/>
              </a:rPr>
              <a:t>වර්ෂයේ දිස්ත්‍රික් මට්ටමින් ක්‍රියාත්මක කිරීමට අපේක්ෂිත ව්‍යාපෘති - පළාත් නිශ්චිත සංවර්ධන ප්‍රදාන (</a:t>
            </a:r>
            <a:r>
              <a:rPr lang="en-US" sz="5400" dirty="0">
                <a:ln w="0"/>
                <a:effectLst>
                  <a:outerShdw blurRad="38100" dist="19050" dir="2700000" algn="tl" rotWithShape="0">
                    <a:schemeClr val="dk1">
                      <a:alpha val="40000"/>
                    </a:schemeClr>
                  </a:outerShdw>
                </a:effectLst>
                <a:latin typeface="Space Mono Bold"/>
              </a:rPr>
              <a:t>PSDG)</a:t>
            </a:r>
          </a:p>
        </p:txBody>
      </p:sp>
      <p:sp>
        <p:nvSpPr>
          <p:cNvPr id="13" name="Content Placeholder 2">
            <a:extLst>
              <a:ext uri="{FF2B5EF4-FFF2-40B4-BE49-F238E27FC236}">
                <a16:creationId xmlns:a16="http://schemas.microsoft.com/office/drawing/2014/main" id="{D9BB040F-1CC6-6EB7-B6F9-67B5C0D060FA}"/>
              </a:ext>
            </a:extLst>
          </p:cNvPr>
          <p:cNvSpPr txBox="1">
            <a:spLocks/>
          </p:cNvSpPr>
          <p:nvPr/>
        </p:nvSpPr>
        <p:spPr>
          <a:xfrm>
            <a:off x="2407290" y="2891020"/>
            <a:ext cx="9997440" cy="552704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si-LK" sz="2400" b="1" dirty="0">
                <a:solidFill>
                  <a:schemeClr val="bg1"/>
                </a:solidFill>
              </a:rPr>
              <a:t>1</a:t>
            </a:r>
            <a:r>
              <a:rPr lang="en-US" sz="2400" b="1" dirty="0">
                <a:solidFill>
                  <a:schemeClr val="bg1"/>
                </a:solidFill>
              </a:rPr>
              <a:t>. </a:t>
            </a:r>
            <a:r>
              <a:rPr lang="si-LK" sz="2400" b="1" dirty="0">
                <a:solidFill>
                  <a:schemeClr val="bg1"/>
                </a:solidFill>
              </a:rPr>
              <a:t>සංරචකය - පළාත්/ ජාතික හා ජාත්‍යයන්තර තරඟ සඳහා ක්‍රීඩක ක්‍රීඩිකාවන්ගේ කුසලතා වැඩි දියුණු කිරීම</a:t>
            </a:r>
            <a:endParaRPr lang="en-US" sz="2400" b="1" dirty="0">
              <a:solidFill>
                <a:schemeClr val="bg1"/>
              </a:solidFill>
            </a:endParaRPr>
          </a:p>
        </p:txBody>
      </p:sp>
    </p:spTree>
    <p:custDataLst>
      <p:tags r:id="rId1"/>
    </p:custDataLst>
    <p:extLst>
      <p:ext uri="{BB962C8B-B14F-4D97-AF65-F5344CB8AC3E}">
        <p14:creationId xmlns:p14="http://schemas.microsoft.com/office/powerpoint/2010/main" val="2782251281"/>
      </p:ext>
    </p:extLst>
  </p:cSld>
  <p:clrMapOvr>
    <a:masterClrMapping/>
  </p:clrMapOvr>
  <p:transition spd="slow" advTm="12313">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31C29-5EA3-2240-1167-EEA8508D942C}"/>
            </a:ext>
          </a:extLst>
        </p:cNvPr>
        <p:cNvGrpSpPr/>
        <p:nvPr/>
      </p:nvGrpSpPr>
      <p:grpSpPr>
        <a:xfrm>
          <a:off x="0" y="0"/>
          <a:ext cx="0" cy="0"/>
          <a:chOff x="0" y="0"/>
          <a:chExt cx="0" cy="0"/>
        </a:xfrm>
      </p:grpSpPr>
      <p:pic>
        <p:nvPicPr>
          <p:cNvPr id="2" name="Picture 1" descr="A football field with smoke and lights&#10;&#10;AI-generated content may be incorrect.">
            <a:extLst>
              <a:ext uri="{FF2B5EF4-FFF2-40B4-BE49-F238E27FC236}">
                <a16:creationId xmlns:a16="http://schemas.microsoft.com/office/drawing/2014/main" id="{89BA0C90-9B01-BD87-20D2-15DB7BB2D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650"/>
            <a:ext cx="19140177" cy="10782300"/>
          </a:xfrm>
          <a:prstGeom prst="rect">
            <a:avLst/>
          </a:prstGeom>
        </p:spPr>
      </p:pic>
      <p:sp>
        <p:nvSpPr>
          <p:cNvPr id="11" name="Rectangle 10">
            <a:extLst>
              <a:ext uri="{FF2B5EF4-FFF2-40B4-BE49-F238E27FC236}">
                <a16:creationId xmlns:a16="http://schemas.microsoft.com/office/drawing/2014/main" id="{26BBE277-8DDC-D1A9-2DA5-2DBB748E9EA8}"/>
              </a:ext>
            </a:extLst>
          </p:cNvPr>
          <p:cNvSpPr/>
          <p:nvPr/>
        </p:nvSpPr>
        <p:spPr>
          <a:xfrm>
            <a:off x="228600" y="-85520"/>
            <a:ext cx="17449800" cy="252108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TextBox 7">
            <a:extLst>
              <a:ext uri="{FF2B5EF4-FFF2-40B4-BE49-F238E27FC236}">
                <a16:creationId xmlns:a16="http://schemas.microsoft.com/office/drawing/2014/main" id="{97A1A13F-58C4-5795-A1C6-80A57E064715}"/>
              </a:ext>
            </a:extLst>
          </p:cNvPr>
          <p:cNvSpPr txBox="1"/>
          <p:nvPr/>
        </p:nvSpPr>
        <p:spPr>
          <a:xfrm>
            <a:off x="914400" y="207804"/>
            <a:ext cx="16535400" cy="1790298"/>
          </a:xfrm>
          <a:prstGeom prst="rect">
            <a:avLst/>
          </a:prstGeom>
        </p:spPr>
        <p:txBody>
          <a:bodyPr wrap="square" lIns="0" tIns="0" rIns="0" bIns="0" rtlCol="0" anchor="t">
            <a:spAutoFit/>
          </a:bodyPr>
          <a:lstStyle/>
          <a:p>
            <a:pPr>
              <a:lnSpc>
                <a:spcPts val="7094"/>
              </a:lnSpc>
            </a:pPr>
            <a:r>
              <a:rPr lang="en-US" sz="5400" dirty="0">
                <a:ln w="0"/>
                <a:effectLst>
                  <a:outerShdw blurRad="38100" dist="19050" dir="2700000" algn="tl" rotWithShape="0">
                    <a:schemeClr val="dk1">
                      <a:alpha val="40000"/>
                    </a:schemeClr>
                  </a:outerShdw>
                </a:effectLst>
                <a:latin typeface="Space Mono Bold"/>
              </a:rPr>
              <a:t>2026 </a:t>
            </a:r>
            <a:r>
              <a:rPr lang="si-LK" sz="5400" dirty="0">
                <a:ln w="0"/>
                <a:effectLst>
                  <a:outerShdw blurRad="38100" dist="19050" dir="2700000" algn="tl" rotWithShape="0">
                    <a:schemeClr val="dk1">
                      <a:alpha val="40000"/>
                    </a:schemeClr>
                  </a:outerShdw>
                </a:effectLst>
                <a:latin typeface="Space Mono Bold"/>
              </a:rPr>
              <a:t>වර්ෂයේ දිස්ත්‍රික් මට්ටමින් ක්‍රියාත්මක කිරීමට අපේක්ෂිත ව්‍යාපෘති - පළාත් නිශ්චිත සංවර්ධන ප්‍රදාන (</a:t>
            </a:r>
            <a:r>
              <a:rPr lang="en-US" sz="5400" dirty="0">
                <a:ln w="0"/>
                <a:effectLst>
                  <a:outerShdw blurRad="38100" dist="19050" dir="2700000" algn="tl" rotWithShape="0">
                    <a:schemeClr val="dk1">
                      <a:alpha val="40000"/>
                    </a:schemeClr>
                  </a:outerShdw>
                </a:effectLst>
                <a:latin typeface="Space Mono Bold"/>
              </a:rPr>
              <a:t>PSDG)</a:t>
            </a:r>
          </a:p>
        </p:txBody>
      </p:sp>
      <p:sp>
        <p:nvSpPr>
          <p:cNvPr id="13" name="Content Placeholder 2">
            <a:extLst>
              <a:ext uri="{FF2B5EF4-FFF2-40B4-BE49-F238E27FC236}">
                <a16:creationId xmlns:a16="http://schemas.microsoft.com/office/drawing/2014/main" id="{C37EBAC9-9014-B50C-F9B3-5096931E78A0}"/>
              </a:ext>
            </a:extLst>
          </p:cNvPr>
          <p:cNvSpPr txBox="1">
            <a:spLocks/>
          </p:cNvSpPr>
          <p:nvPr/>
        </p:nvSpPr>
        <p:spPr>
          <a:xfrm>
            <a:off x="2407290" y="2891020"/>
            <a:ext cx="9997440" cy="552704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i-LK" sz="2400" b="1" dirty="0">
                <a:solidFill>
                  <a:schemeClr val="bg1"/>
                </a:solidFill>
              </a:rPr>
              <a:t>2</a:t>
            </a:r>
            <a:r>
              <a:rPr lang="en-US" sz="2400" b="1" dirty="0">
                <a:solidFill>
                  <a:schemeClr val="bg1"/>
                </a:solidFill>
              </a:rPr>
              <a:t>. </a:t>
            </a:r>
            <a:r>
              <a:rPr lang="si-LK" sz="2400" b="1" dirty="0">
                <a:solidFill>
                  <a:schemeClr val="bg1"/>
                </a:solidFill>
              </a:rPr>
              <a:t>සංරචකය - සෞඛ්‍යය සම්පන්න ජීවිතයක් සඳහා වන ප්‍රජා ක්‍රියාකාරකම් හා ව්‍යායාම් වැඩසටහන්වලට සහභාගී වීමට මහජනතාව පෙළඹවීම</a:t>
            </a:r>
            <a:endParaRPr lang="en-US" sz="2400" b="1" dirty="0">
              <a:solidFill>
                <a:schemeClr val="bg1"/>
              </a:solidFill>
            </a:endParaRPr>
          </a:p>
          <a:p>
            <a:pPr marL="0" indent="0">
              <a:buFont typeface="Arial" pitchFamily="34" charset="0"/>
              <a:buNone/>
            </a:pPr>
            <a:endParaRPr lang="en-US" sz="2400" b="1" dirty="0">
              <a:solidFill>
                <a:schemeClr val="bg1"/>
              </a:solidFill>
            </a:endParaRPr>
          </a:p>
        </p:txBody>
      </p:sp>
      <p:graphicFrame>
        <p:nvGraphicFramePr>
          <p:cNvPr id="3" name="Table 2">
            <a:extLst>
              <a:ext uri="{FF2B5EF4-FFF2-40B4-BE49-F238E27FC236}">
                <a16:creationId xmlns:a16="http://schemas.microsoft.com/office/drawing/2014/main" id="{E632CFEA-8CDF-E261-2907-A9A6CB1E76B7}"/>
              </a:ext>
            </a:extLst>
          </p:cNvPr>
          <p:cNvGraphicFramePr>
            <a:graphicFrameLocks noGrp="1"/>
          </p:cNvGraphicFramePr>
          <p:nvPr>
            <p:extLst>
              <p:ext uri="{D42A27DB-BD31-4B8C-83A1-F6EECF244321}">
                <p14:modId xmlns:p14="http://schemas.microsoft.com/office/powerpoint/2010/main" val="916596373"/>
              </p:ext>
            </p:extLst>
          </p:nvPr>
        </p:nvGraphicFramePr>
        <p:xfrm>
          <a:off x="2407290" y="4000500"/>
          <a:ext cx="15271110" cy="5527040"/>
        </p:xfrm>
        <a:graphic>
          <a:graphicData uri="http://schemas.openxmlformats.org/drawingml/2006/table">
            <a:tbl>
              <a:tblPr firstRow="1" bandRow="1">
                <a:tableStyleId>{5C22544A-7EE6-4342-B048-85BDC9FD1C3A}</a:tableStyleId>
              </a:tblPr>
              <a:tblGrid>
                <a:gridCol w="2307146">
                  <a:extLst>
                    <a:ext uri="{9D8B030D-6E8A-4147-A177-3AD203B41FA5}">
                      <a16:colId xmlns:a16="http://schemas.microsoft.com/office/drawing/2014/main" val="20000"/>
                    </a:ext>
                  </a:extLst>
                </a:gridCol>
                <a:gridCol w="2966330">
                  <a:extLst>
                    <a:ext uri="{9D8B030D-6E8A-4147-A177-3AD203B41FA5}">
                      <a16:colId xmlns:a16="http://schemas.microsoft.com/office/drawing/2014/main" val="20001"/>
                    </a:ext>
                  </a:extLst>
                </a:gridCol>
                <a:gridCol w="3515651">
                  <a:extLst>
                    <a:ext uri="{9D8B030D-6E8A-4147-A177-3AD203B41FA5}">
                      <a16:colId xmlns:a16="http://schemas.microsoft.com/office/drawing/2014/main" val="20002"/>
                    </a:ext>
                  </a:extLst>
                </a:gridCol>
                <a:gridCol w="4603717">
                  <a:extLst>
                    <a:ext uri="{9D8B030D-6E8A-4147-A177-3AD203B41FA5}">
                      <a16:colId xmlns:a16="http://schemas.microsoft.com/office/drawing/2014/main" val="20003"/>
                    </a:ext>
                  </a:extLst>
                </a:gridCol>
                <a:gridCol w="1878266">
                  <a:extLst>
                    <a:ext uri="{9D8B030D-6E8A-4147-A177-3AD203B41FA5}">
                      <a16:colId xmlns:a16="http://schemas.microsoft.com/office/drawing/2014/main" val="20004"/>
                    </a:ext>
                  </a:extLst>
                </a:gridCol>
              </a:tblGrid>
              <a:tr h="1440558">
                <a:tc>
                  <a:txBody>
                    <a:bodyPr/>
                    <a:lstStyle/>
                    <a:p>
                      <a:pPr algn="ctr"/>
                      <a:r>
                        <a:rPr lang="si-LK" sz="2400" b="1" dirty="0">
                          <a:solidFill>
                            <a:sysClr val="windowText" lastClr="000000"/>
                          </a:solidFill>
                        </a:rPr>
                        <a:t>උප සංරචකය</a:t>
                      </a:r>
                      <a:endParaRPr lang="en-US" sz="2400" b="1" dirty="0">
                        <a:solidFill>
                          <a:sysClr val="windowText" lastClr="00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400" b="1" dirty="0">
                          <a:solidFill>
                            <a:sysClr val="windowText" lastClr="000000"/>
                          </a:solidFill>
                        </a:rPr>
                        <a:t>පුළුල්</a:t>
                      </a:r>
                      <a:r>
                        <a:rPr lang="si-LK" sz="2400" b="1" baseline="0" dirty="0">
                          <a:solidFill>
                            <a:sysClr val="windowText" lastClr="000000"/>
                          </a:solidFill>
                        </a:rPr>
                        <a:t> ක්‍රියාකාරකම් පරාසය</a:t>
                      </a:r>
                      <a:endParaRPr lang="en-US" sz="2400" b="1" dirty="0">
                        <a:solidFill>
                          <a:sysClr val="windowText" lastClr="00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400" b="1" dirty="0">
                          <a:solidFill>
                            <a:schemeClr val="tx1"/>
                          </a:solidFill>
                        </a:rPr>
                        <a:t>ක්‍රියාකාරකම්</a:t>
                      </a:r>
                      <a:endParaRPr lang="en-US" sz="2400" b="1" dirty="0">
                        <a:solidFill>
                          <a:schemeClr val="tx1"/>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i-LK" sz="2400" b="1" dirty="0">
                          <a:solidFill>
                            <a:schemeClr val="tx1"/>
                          </a:solidFill>
                        </a:rPr>
                        <a:t>ජාතික</a:t>
                      </a:r>
                      <a:r>
                        <a:rPr lang="si-LK" sz="2400" b="1" baseline="0" dirty="0">
                          <a:solidFill>
                            <a:schemeClr val="tx1"/>
                          </a:solidFill>
                        </a:rPr>
                        <a:t> ප්‍රතිපත්තියට අනුව </a:t>
                      </a:r>
                      <a:r>
                        <a:rPr lang="si-LK" sz="2400" b="1" dirty="0">
                          <a:solidFill>
                            <a:schemeClr val="tx1"/>
                          </a:solidFill>
                        </a:rPr>
                        <a:t>අපේක්ෂිත</a:t>
                      </a:r>
                      <a:r>
                        <a:rPr lang="si-LK" sz="2400" b="1" baseline="0" dirty="0">
                          <a:solidFill>
                            <a:schemeClr val="tx1"/>
                          </a:solidFill>
                        </a:rPr>
                        <a:t> ප්‍රතිඵලය</a:t>
                      </a:r>
                      <a:endParaRPr lang="en-US" sz="2400" b="1" dirty="0">
                        <a:solidFill>
                          <a:schemeClr val="tx1"/>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i-LK" sz="2400" b="1" dirty="0">
                          <a:solidFill>
                            <a:schemeClr val="tx1"/>
                          </a:solidFill>
                        </a:rPr>
                        <a:t>අනුමත මුදල</a:t>
                      </a:r>
                      <a:r>
                        <a:rPr lang="si-LK" sz="2400" b="1" baseline="0" dirty="0">
                          <a:solidFill>
                            <a:schemeClr val="tx1"/>
                          </a:solidFill>
                        </a:rPr>
                        <a:t> (රු.මි.)</a:t>
                      </a:r>
                      <a:endParaRPr lang="en-US" sz="2400" b="1" dirty="0">
                        <a:solidFill>
                          <a:schemeClr val="tx1"/>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086482">
                <a:tc>
                  <a:txBody>
                    <a:bodyPr/>
                    <a:lstStyle/>
                    <a:p>
                      <a:r>
                        <a:rPr lang="si-LK" sz="2400" b="1" dirty="0"/>
                        <a:t>2.2 ව්‍යායාම සඳහා මහජනතාව පෙළඹවීම</a:t>
                      </a:r>
                      <a:endParaRPr lang="en-US" sz="2400" b="1"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i-LK" sz="2400" b="1" dirty="0"/>
                        <a:t>2.2.1. මහජනතාව සඳහා ව්‍යායාම/ යෝග/ඇරබික් වැඩසටහන් පැවැත්වීම</a:t>
                      </a:r>
                      <a:endParaRPr lang="en-US" sz="2400" b="1"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i-LK" sz="2400" b="1" dirty="0"/>
                        <a:t>2.2.1.1 ප්‍රා.ලේ කොට්ඨාස මට්ටමින් </a:t>
                      </a:r>
                      <a:r>
                        <a:rPr kumimoji="0" lang="si-LK" sz="2400" b="1" u="none" strike="noStrike" kern="1200" cap="none" spc="0" normalizeH="0" baseline="0" noProof="0" dirty="0">
                          <a:ln>
                            <a:noFill/>
                          </a:ln>
                          <a:effectLst/>
                          <a:uLnTx/>
                          <a:uFillTx/>
                        </a:rPr>
                        <a:t>මහජනතාව සඳහා ව්‍යායාම/ යෝග/ඇරබික් වැඩසටහන් පැවැත්වීම</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effectLst/>
                        <a:uLnTx/>
                        <a:uFillTx/>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i-LK" sz="2400" b="1" baseline="0" dirty="0"/>
                        <a:t>ක්‍රීඩාව සහ ව්‍යායාම මහජන සෞඛ්‍ය න්‍යාය පත්‍රය සමඟ ඒකාබද්ධ කිරීමට දායක වීම</a:t>
                      </a:r>
                      <a:r>
                        <a:rPr lang="en-GB" sz="2400" b="1" baseline="0" dirty="0"/>
                        <a:t> </a:t>
                      </a:r>
                      <a:r>
                        <a:rPr lang="si-LK" sz="2400" b="1" baseline="0" dirty="0"/>
                        <a:t>          </a:t>
                      </a:r>
                      <a:r>
                        <a:rPr kumimoji="0" lang="en-GB" sz="2400" b="1" u="none" strike="noStrike" kern="1200" cap="none" spc="0" normalizeH="0" baseline="0" noProof="0" dirty="0">
                          <a:ln>
                            <a:noFill/>
                          </a:ln>
                          <a:solidFill>
                            <a:srgbClr val="990000"/>
                          </a:solidFill>
                          <a:effectLst/>
                          <a:uLnTx/>
                          <a:uFillTx/>
                        </a:rPr>
                        <a:t>-1.4</a:t>
                      </a:r>
                      <a:endParaRPr lang="en-US" sz="2400" b="1" dirty="0">
                        <a:solidFill>
                          <a:srgbClr val="990000"/>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effectLst/>
                          <a:uLnTx/>
                          <a:uFillTx/>
                          <a:latin typeface="Iskoola Pota" pitchFamily="34" charset="0"/>
                          <a:cs typeface="Iskoola Pota" pitchFamily="34" charset="0"/>
                        </a:rPr>
                        <a:t>10.00</a:t>
                      </a: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1057493328"/>
      </p:ext>
    </p:extLst>
  </p:cSld>
  <p:clrMapOvr>
    <a:masterClrMapping/>
  </p:clrMapOvr>
  <p:transition spd="slow" advTm="12313">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4909A-B969-4414-205A-DC395A2F743E}"/>
            </a:ext>
          </a:extLst>
        </p:cNvPr>
        <p:cNvGrpSpPr/>
        <p:nvPr/>
      </p:nvGrpSpPr>
      <p:grpSpPr>
        <a:xfrm>
          <a:off x="0" y="0"/>
          <a:ext cx="0" cy="0"/>
          <a:chOff x="0" y="0"/>
          <a:chExt cx="0" cy="0"/>
        </a:xfrm>
      </p:grpSpPr>
      <p:pic>
        <p:nvPicPr>
          <p:cNvPr id="2" name="Picture 1" descr="A football field with smoke and lights&#10;&#10;AI-generated content may be incorrect.">
            <a:extLst>
              <a:ext uri="{FF2B5EF4-FFF2-40B4-BE49-F238E27FC236}">
                <a16:creationId xmlns:a16="http://schemas.microsoft.com/office/drawing/2014/main" id="{B91B82E4-B67A-A8ED-B576-92CD1FD16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650"/>
            <a:ext cx="19140177" cy="10782300"/>
          </a:xfrm>
          <a:prstGeom prst="rect">
            <a:avLst/>
          </a:prstGeom>
        </p:spPr>
      </p:pic>
      <p:sp>
        <p:nvSpPr>
          <p:cNvPr id="11" name="Rectangle 10">
            <a:extLst>
              <a:ext uri="{FF2B5EF4-FFF2-40B4-BE49-F238E27FC236}">
                <a16:creationId xmlns:a16="http://schemas.microsoft.com/office/drawing/2014/main" id="{7D7859F7-BB67-B05D-9F33-D448C8BD7010}"/>
              </a:ext>
            </a:extLst>
          </p:cNvPr>
          <p:cNvSpPr/>
          <p:nvPr/>
        </p:nvSpPr>
        <p:spPr>
          <a:xfrm>
            <a:off x="228600" y="-85520"/>
            <a:ext cx="17449800" cy="252108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TextBox 7">
            <a:extLst>
              <a:ext uri="{FF2B5EF4-FFF2-40B4-BE49-F238E27FC236}">
                <a16:creationId xmlns:a16="http://schemas.microsoft.com/office/drawing/2014/main" id="{C0E6D990-EC4D-B7F2-810A-162A46B9E510}"/>
              </a:ext>
            </a:extLst>
          </p:cNvPr>
          <p:cNvSpPr txBox="1"/>
          <p:nvPr/>
        </p:nvSpPr>
        <p:spPr>
          <a:xfrm>
            <a:off x="914400" y="207804"/>
            <a:ext cx="16535400" cy="1790298"/>
          </a:xfrm>
          <a:prstGeom prst="rect">
            <a:avLst/>
          </a:prstGeom>
        </p:spPr>
        <p:txBody>
          <a:bodyPr wrap="square" lIns="0" tIns="0" rIns="0" bIns="0" rtlCol="0" anchor="t">
            <a:spAutoFit/>
          </a:bodyPr>
          <a:lstStyle/>
          <a:p>
            <a:pPr>
              <a:lnSpc>
                <a:spcPts val="7094"/>
              </a:lnSpc>
            </a:pPr>
            <a:r>
              <a:rPr lang="en-US" sz="5400" dirty="0">
                <a:ln w="0"/>
                <a:effectLst>
                  <a:outerShdw blurRad="38100" dist="19050" dir="2700000" algn="tl" rotWithShape="0">
                    <a:schemeClr val="dk1">
                      <a:alpha val="40000"/>
                    </a:schemeClr>
                  </a:outerShdw>
                </a:effectLst>
                <a:latin typeface="Space Mono Bold"/>
              </a:rPr>
              <a:t>2026 </a:t>
            </a:r>
            <a:r>
              <a:rPr lang="si-LK" sz="5400" dirty="0">
                <a:ln w="0"/>
                <a:effectLst>
                  <a:outerShdw blurRad="38100" dist="19050" dir="2700000" algn="tl" rotWithShape="0">
                    <a:schemeClr val="dk1">
                      <a:alpha val="40000"/>
                    </a:schemeClr>
                  </a:outerShdw>
                </a:effectLst>
                <a:latin typeface="Space Mono Bold"/>
              </a:rPr>
              <a:t>වර්ෂයේ දිස්ත්‍රික් මට්ටමින් ක්‍රියාත්මක කිරීමට අපේක්ෂිත ව්‍යාපෘති - පළාත් නිශ්චිත සංවර්ධන ප්‍රදාන (</a:t>
            </a:r>
            <a:r>
              <a:rPr lang="en-US" sz="5400" dirty="0">
                <a:ln w="0"/>
                <a:effectLst>
                  <a:outerShdw blurRad="38100" dist="19050" dir="2700000" algn="tl" rotWithShape="0">
                    <a:schemeClr val="dk1">
                      <a:alpha val="40000"/>
                    </a:schemeClr>
                  </a:outerShdw>
                </a:effectLst>
                <a:latin typeface="Space Mono Bold"/>
              </a:rPr>
              <a:t>PSDG)</a:t>
            </a:r>
          </a:p>
        </p:txBody>
      </p:sp>
      <p:sp>
        <p:nvSpPr>
          <p:cNvPr id="13" name="Content Placeholder 2">
            <a:extLst>
              <a:ext uri="{FF2B5EF4-FFF2-40B4-BE49-F238E27FC236}">
                <a16:creationId xmlns:a16="http://schemas.microsoft.com/office/drawing/2014/main" id="{DB9C11CE-F41F-20A4-4151-EE3E2D0FDD3B}"/>
              </a:ext>
            </a:extLst>
          </p:cNvPr>
          <p:cNvSpPr txBox="1">
            <a:spLocks/>
          </p:cNvSpPr>
          <p:nvPr/>
        </p:nvSpPr>
        <p:spPr>
          <a:xfrm>
            <a:off x="2407290" y="2891020"/>
            <a:ext cx="9997440" cy="552704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i-LK" sz="2400" b="1" dirty="0">
                <a:solidFill>
                  <a:schemeClr val="bg1"/>
                </a:solidFill>
              </a:rPr>
              <a:t>2</a:t>
            </a:r>
            <a:r>
              <a:rPr lang="en-US" sz="2400" b="1" dirty="0">
                <a:solidFill>
                  <a:schemeClr val="bg1"/>
                </a:solidFill>
              </a:rPr>
              <a:t>. </a:t>
            </a:r>
            <a:r>
              <a:rPr lang="si-LK" sz="2400" b="1" dirty="0">
                <a:solidFill>
                  <a:schemeClr val="bg1"/>
                </a:solidFill>
              </a:rPr>
              <a:t>සංරචකය - සෞඛ්‍යය සම්පන්න ජීවිතයක් සඳහා වන ප්‍රජා ක්‍රියාකාරකම් හා ව්‍යායාම් වැඩසටහන්වලට සහභාගී වීමට මහජනතාව පෙළඹවීම</a:t>
            </a:r>
            <a:endParaRPr lang="en-US" sz="2400" b="1" dirty="0">
              <a:solidFill>
                <a:schemeClr val="bg1"/>
              </a:solidFill>
            </a:endParaRPr>
          </a:p>
          <a:p>
            <a:pPr marL="0" indent="0">
              <a:buFont typeface="Arial" pitchFamily="34" charset="0"/>
              <a:buNone/>
            </a:pPr>
            <a:endParaRPr lang="en-US" sz="2400" b="1" dirty="0">
              <a:solidFill>
                <a:schemeClr val="bg1"/>
              </a:solidFill>
            </a:endParaRPr>
          </a:p>
        </p:txBody>
      </p:sp>
      <p:graphicFrame>
        <p:nvGraphicFramePr>
          <p:cNvPr id="4" name="Table 3">
            <a:extLst>
              <a:ext uri="{FF2B5EF4-FFF2-40B4-BE49-F238E27FC236}">
                <a16:creationId xmlns:a16="http://schemas.microsoft.com/office/drawing/2014/main" id="{BDE81DAC-BC40-899E-389E-88EFE8E74F51}"/>
              </a:ext>
            </a:extLst>
          </p:cNvPr>
          <p:cNvGraphicFramePr>
            <a:graphicFrameLocks noGrp="1"/>
          </p:cNvGraphicFramePr>
          <p:nvPr>
            <p:extLst>
              <p:ext uri="{D42A27DB-BD31-4B8C-83A1-F6EECF244321}">
                <p14:modId xmlns:p14="http://schemas.microsoft.com/office/powerpoint/2010/main" val="622394452"/>
              </p:ext>
            </p:extLst>
          </p:nvPr>
        </p:nvGraphicFramePr>
        <p:xfrm>
          <a:off x="2407290" y="4076700"/>
          <a:ext cx="15042509" cy="5029200"/>
        </p:xfrm>
        <a:graphic>
          <a:graphicData uri="http://schemas.openxmlformats.org/drawingml/2006/table">
            <a:tbl>
              <a:tblPr firstRow="1" bandRow="1">
                <a:tableStyleId>{5C22544A-7EE6-4342-B048-85BDC9FD1C3A}</a:tableStyleId>
              </a:tblPr>
              <a:tblGrid>
                <a:gridCol w="2705487">
                  <a:extLst>
                    <a:ext uri="{9D8B030D-6E8A-4147-A177-3AD203B41FA5}">
                      <a16:colId xmlns:a16="http://schemas.microsoft.com/office/drawing/2014/main" val="20000"/>
                    </a:ext>
                  </a:extLst>
                </a:gridCol>
                <a:gridCol w="2705487">
                  <a:extLst>
                    <a:ext uri="{9D8B030D-6E8A-4147-A177-3AD203B41FA5}">
                      <a16:colId xmlns:a16="http://schemas.microsoft.com/office/drawing/2014/main" val="20001"/>
                    </a:ext>
                  </a:extLst>
                </a:gridCol>
                <a:gridCol w="3138365">
                  <a:extLst>
                    <a:ext uri="{9D8B030D-6E8A-4147-A177-3AD203B41FA5}">
                      <a16:colId xmlns:a16="http://schemas.microsoft.com/office/drawing/2014/main" val="20002"/>
                    </a:ext>
                  </a:extLst>
                </a:gridCol>
                <a:gridCol w="4643021">
                  <a:extLst>
                    <a:ext uri="{9D8B030D-6E8A-4147-A177-3AD203B41FA5}">
                      <a16:colId xmlns:a16="http://schemas.microsoft.com/office/drawing/2014/main" val="20003"/>
                    </a:ext>
                  </a:extLst>
                </a:gridCol>
                <a:gridCol w="1850149">
                  <a:extLst>
                    <a:ext uri="{9D8B030D-6E8A-4147-A177-3AD203B41FA5}">
                      <a16:colId xmlns:a16="http://schemas.microsoft.com/office/drawing/2014/main" val="20004"/>
                    </a:ext>
                  </a:extLst>
                </a:gridCol>
              </a:tblGrid>
              <a:tr h="1559689">
                <a:tc>
                  <a:txBody>
                    <a:bodyPr/>
                    <a:lstStyle/>
                    <a:p>
                      <a:pPr algn="ctr"/>
                      <a:r>
                        <a:rPr lang="si-LK" sz="2400" b="1" dirty="0">
                          <a:solidFill>
                            <a:sysClr val="windowText" lastClr="000000"/>
                          </a:solidFill>
                        </a:rPr>
                        <a:t>උප සංරචකය</a:t>
                      </a:r>
                      <a:endParaRPr lang="en-US" sz="2400" b="1" dirty="0">
                        <a:solidFill>
                          <a:sysClr val="windowText" lastClr="00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400" b="1" dirty="0">
                          <a:solidFill>
                            <a:sysClr val="windowText" lastClr="000000"/>
                          </a:solidFill>
                        </a:rPr>
                        <a:t>පුළුල්</a:t>
                      </a:r>
                      <a:r>
                        <a:rPr lang="si-LK" sz="2400" b="1" baseline="0" dirty="0">
                          <a:solidFill>
                            <a:sysClr val="windowText" lastClr="000000"/>
                          </a:solidFill>
                        </a:rPr>
                        <a:t> ක්‍රියාකාරකම් පරාසය</a:t>
                      </a:r>
                      <a:endParaRPr lang="en-US" sz="2400" b="1" dirty="0">
                        <a:solidFill>
                          <a:sysClr val="windowText" lastClr="00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400" b="1" dirty="0">
                          <a:solidFill>
                            <a:schemeClr val="tx1"/>
                          </a:solidFill>
                        </a:rPr>
                        <a:t>ක්‍රියාකාරකම්</a:t>
                      </a:r>
                      <a:endParaRPr lang="en-US" sz="2400" b="1" dirty="0">
                        <a:solidFill>
                          <a:schemeClr val="tx1"/>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i-LK" sz="2400" b="1" dirty="0">
                          <a:solidFill>
                            <a:schemeClr val="tx1"/>
                          </a:solidFill>
                        </a:rPr>
                        <a:t>ජාතික</a:t>
                      </a:r>
                      <a:r>
                        <a:rPr lang="si-LK" sz="2400" b="1" baseline="0" dirty="0">
                          <a:solidFill>
                            <a:schemeClr val="tx1"/>
                          </a:solidFill>
                        </a:rPr>
                        <a:t> ප්‍රතිපත්තියට අනුව </a:t>
                      </a:r>
                      <a:r>
                        <a:rPr lang="si-LK" sz="2400" b="1" dirty="0">
                          <a:solidFill>
                            <a:schemeClr val="tx1"/>
                          </a:solidFill>
                        </a:rPr>
                        <a:t>අපේක්ෂිත</a:t>
                      </a:r>
                      <a:r>
                        <a:rPr lang="si-LK" sz="2400" b="1" baseline="0" dirty="0">
                          <a:solidFill>
                            <a:schemeClr val="tx1"/>
                          </a:solidFill>
                        </a:rPr>
                        <a:t> ප්‍රතිඵලය</a:t>
                      </a:r>
                      <a:endParaRPr lang="en-US" sz="2400" b="1" dirty="0">
                        <a:solidFill>
                          <a:schemeClr val="tx1"/>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i-LK" sz="2400" b="1" dirty="0">
                          <a:solidFill>
                            <a:schemeClr val="tx1"/>
                          </a:solidFill>
                        </a:rPr>
                        <a:t>අනුමත මුදල</a:t>
                      </a:r>
                      <a:r>
                        <a:rPr lang="si-LK" sz="2400" b="1" baseline="0" dirty="0">
                          <a:solidFill>
                            <a:schemeClr val="tx1"/>
                          </a:solidFill>
                        </a:rPr>
                        <a:t> (රු.මි.)</a:t>
                      </a:r>
                      <a:endParaRPr lang="en-US" sz="2400" b="1" dirty="0">
                        <a:solidFill>
                          <a:schemeClr val="tx1"/>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469511">
                <a:tc>
                  <a:txBody>
                    <a:bodyPr/>
                    <a:lstStyle/>
                    <a:p>
                      <a:r>
                        <a:rPr lang="si-LK" sz="2400" b="1" dirty="0"/>
                        <a:t>2.3 විනෝදාත්මක</a:t>
                      </a:r>
                      <a:r>
                        <a:rPr lang="si-LK" sz="2400" b="1" baseline="0" dirty="0"/>
                        <a:t> ක්‍රීඩා ප්‍රවර්ධනය</a:t>
                      </a:r>
                      <a:endParaRPr lang="en-US" sz="2400" b="1"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i-LK" sz="2400" b="1" dirty="0"/>
                        <a:t>2.3.1 </a:t>
                      </a:r>
                      <a:r>
                        <a:rPr kumimoji="0" lang="si-LK" sz="2400" b="1" i="0" u="none" strike="noStrike" kern="1200" cap="none" spc="0" normalizeH="0" baseline="0" noProof="0" dirty="0">
                          <a:ln>
                            <a:noFill/>
                          </a:ln>
                          <a:solidFill>
                            <a:prstClr val="black"/>
                          </a:solidFill>
                          <a:effectLst/>
                          <a:uLnTx/>
                          <a:uFillTx/>
                          <a:latin typeface="+mn-lt"/>
                          <a:ea typeface="+mn-ea"/>
                          <a:cs typeface="+mn-cs"/>
                        </a:rPr>
                        <a:t>මහජනතාව සඳහා විනෝදාත්මක ක්‍රීඩා උළෙල පැවැත්වීම</a:t>
                      </a:r>
                      <a:endParaRPr lang="en-US" sz="2400" b="1"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i-LK" sz="2400" b="1" u="none" strike="noStrike" kern="1200" cap="none" spc="0" normalizeH="0" baseline="0" noProof="0" dirty="0">
                          <a:ln>
                            <a:noFill/>
                          </a:ln>
                          <a:effectLst/>
                          <a:uLnTx/>
                          <a:uFillTx/>
                        </a:rPr>
                        <a:t>2.3.1.1. ප්‍රා.ලේ. කොට්ඨාස මට්ටමෙන් </a:t>
                      </a:r>
                      <a:r>
                        <a:rPr kumimoji="0" lang="si-LK" sz="2400" b="1" i="0" u="none" strike="noStrike" kern="1200" cap="none" spc="0" normalizeH="0" baseline="0" noProof="0" dirty="0">
                          <a:ln>
                            <a:noFill/>
                          </a:ln>
                          <a:solidFill>
                            <a:prstClr val="black"/>
                          </a:solidFill>
                          <a:effectLst/>
                          <a:uLnTx/>
                          <a:uFillTx/>
                          <a:latin typeface="+mn-lt"/>
                          <a:ea typeface="+mn-ea"/>
                          <a:cs typeface="+mn-cs"/>
                        </a:rPr>
                        <a:t>විනෝදාත්මක ක්‍රීඩා උළෙල පැවැත්වීම</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effectLst/>
                        <a:uLnTx/>
                        <a:uFillTx/>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i-LK" sz="2400" b="1" u="none" strike="noStrike" kern="1200" cap="none" spc="0" normalizeH="0" baseline="0" noProof="0" dirty="0">
                          <a:ln>
                            <a:noFill/>
                          </a:ln>
                          <a:effectLst/>
                          <a:uLnTx/>
                          <a:uFillTx/>
                        </a:rPr>
                        <a:t>ප්‍රා.ලේ මට්ටමෙන් නව ක්‍රීඩා හා විනෝදාස්වාද පහසුකම් වැඩිදියුණු කිරීම  </a:t>
                      </a:r>
                      <a:r>
                        <a:rPr kumimoji="0" lang="en-GB" sz="2400" b="1" i="0" u="none" strike="noStrike" kern="1200" cap="none" spc="0" normalizeH="0" baseline="0" noProof="0" dirty="0">
                          <a:ln>
                            <a:noFill/>
                          </a:ln>
                          <a:solidFill>
                            <a:srgbClr val="990000"/>
                          </a:solidFill>
                          <a:effectLst/>
                          <a:uLnTx/>
                          <a:uFillTx/>
                          <a:latin typeface="+mn-lt"/>
                          <a:ea typeface="+mn-ea"/>
                          <a:cs typeface="+mn-cs"/>
                        </a:rPr>
                        <a:t>-1.4</a:t>
                      </a:r>
                      <a:endParaRPr kumimoji="0" lang="en-US" sz="2400" b="1" i="0" u="none" strike="noStrike" kern="1200" cap="none" spc="0" normalizeH="0" baseline="0" noProof="0" dirty="0">
                        <a:ln>
                          <a:noFill/>
                        </a:ln>
                        <a:solidFill>
                          <a:srgbClr val="99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effectLst/>
                        <a:uLnTx/>
                        <a:uFillTx/>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effectLst/>
                          <a:uLnTx/>
                          <a:uFillTx/>
                          <a:latin typeface="Iskoola Pota" pitchFamily="34" charset="0"/>
                          <a:cs typeface="Iskoola Pota" pitchFamily="34" charset="0"/>
                        </a:rPr>
                        <a:t>2.50</a:t>
                      </a: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1040629775"/>
      </p:ext>
    </p:extLst>
  </p:cSld>
  <p:clrMapOvr>
    <a:masterClrMapping/>
  </p:clrMapOvr>
  <p:transition spd="slow" advTm="12313">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42EAB-C24F-15AB-A5CC-8C70D624F0B5}"/>
            </a:ext>
          </a:extLst>
        </p:cNvPr>
        <p:cNvGrpSpPr/>
        <p:nvPr/>
      </p:nvGrpSpPr>
      <p:grpSpPr>
        <a:xfrm>
          <a:off x="0" y="0"/>
          <a:ext cx="0" cy="0"/>
          <a:chOff x="0" y="0"/>
          <a:chExt cx="0" cy="0"/>
        </a:xfrm>
      </p:grpSpPr>
      <p:pic>
        <p:nvPicPr>
          <p:cNvPr id="2" name="Picture 1" descr="A football field with smoke and lights&#10;&#10;AI-generated content may be incorrect.">
            <a:extLst>
              <a:ext uri="{FF2B5EF4-FFF2-40B4-BE49-F238E27FC236}">
                <a16:creationId xmlns:a16="http://schemas.microsoft.com/office/drawing/2014/main" id="{54F47BF4-E592-8CF1-3615-AE5AEB2A4B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650"/>
            <a:ext cx="19140177" cy="10782300"/>
          </a:xfrm>
          <a:prstGeom prst="rect">
            <a:avLst/>
          </a:prstGeom>
        </p:spPr>
      </p:pic>
      <p:sp>
        <p:nvSpPr>
          <p:cNvPr id="11" name="Rectangle 10">
            <a:extLst>
              <a:ext uri="{FF2B5EF4-FFF2-40B4-BE49-F238E27FC236}">
                <a16:creationId xmlns:a16="http://schemas.microsoft.com/office/drawing/2014/main" id="{DE4D88A9-6E09-1098-00A9-A32B409B926C}"/>
              </a:ext>
            </a:extLst>
          </p:cNvPr>
          <p:cNvSpPr/>
          <p:nvPr/>
        </p:nvSpPr>
        <p:spPr>
          <a:xfrm>
            <a:off x="228600" y="-85520"/>
            <a:ext cx="17449800" cy="252108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TextBox 7">
            <a:extLst>
              <a:ext uri="{FF2B5EF4-FFF2-40B4-BE49-F238E27FC236}">
                <a16:creationId xmlns:a16="http://schemas.microsoft.com/office/drawing/2014/main" id="{E80CBCD7-8562-3844-2D1E-6CFFCF6E3830}"/>
              </a:ext>
            </a:extLst>
          </p:cNvPr>
          <p:cNvSpPr txBox="1"/>
          <p:nvPr/>
        </p:nvSpPr>
        <p:spPr>
          <a:xfrm>
            <a:off x="914400" y="207804"/>
            <a:ext cx="16535400" cy="1790298"/>
          </a:xfrm>
          <a:prstGeom prst="rect">
            <a:avLst/>
          </a:prstGeom>
        </p:spPr>
        <p:txBody>
          <a:bodyPr wrap="square" lIns="0" tIns="0" rIns="0" bIns="0" rtlCol="0" anchor="t">
            <a:spAutoFit/>
          </a:bodyPr>
          <a:lstStyle/>
          <a:p>
            <a:pPr>
              <a:lnSpc>
                <a:spcPts val="7094"/>
              </a:lnSpc>
            </a:pPr>
            <a:r>
              <a:rPr lang="en-US" sz="5400" dirty="0">
                <a:ln w="0"/>
                <a:effectLst>
                  <a:outerShdw blurRad="38100" dist="19050" dir="2700000" algn="tl" rotWithShape="0">
                    <a:schemeClr val="dk1">
                      <a:alpha val="40000"/>
                    </a:schemeClr>
                  </a:outerShdw>
                </a:effectLst>
                <a:latin typeface="Space Mono Bold"/>
              </a:rPr>
              <a:t>2026 </a:t>
            </a:r>
            <a:r>
              <a:rPr lang="si-LK" sz="5400" dirty="0">
                <a:ln w="0"/>
                <a:effectLst>
                  <a:outerShdw blurRad="38100" dist="19050" dir="2700000" algn="tl" rotWithShape="0">
                    <a:schemeClr val="dk1">
                      <a:alpha val="40000"/>
                    </a:schemeClr>
                  </a:outerShdw>
                </a:effectLst>
                <a:latin typeface="Space Mono Bold"/>
              </a:rPr>
              <a:t>වර්ෂයේ දිස්ත්‍රික් මට්ටමින් ක්‍රියාත්මක කිරීමට අපේක්ෂිත ව්‍යාපෘති - උපමාන පාදක සංවර්ධන ප්‍රදාන (</a:t>
            </a:r>
            <a:r>
              <a:rPr lang="en-US" sz="5400" dirty="0">
                <a:ln w="0"/>
                <a:effectLst>
                  <a:outerShdw blurRad="38100" dist="19050" dir="2700000" algn="tl" rotWithShape="0">
                    <a:schemeClr val="dk1">
                      <a:alpha val="40000"/>
                    </a:schemeClr>
                  </a:outerShdw>
                </a:effectLst>
                <a:latin typeface="Space Mono Bold"/>
              </a:rPr>
              <a:t>CBG)</a:t>
            </a:r>
          </a:p>
        </p:txBody>
      </p:sp>
      <p:sp>
        <p:nvSpPr>
          <p:cNvPr id="13" name="Content Placeholder 2">
            <a:extLst>
              <a:ext uri="{FF2B5EF4-FFF2-40B4-BE49-F238E27FC236}">
                <a16:creationId xmlns:a16="http://schemas.microsoft.com/office/drawing/2014/main" id="{81ABA81C-3C41-3D9E-49A6-9BFAE08085C2}"/>
              </a:ext>
            </a:extLst>
          </p:cNvPr>
          <p:cNvSpPr txBox="1">
            <a:spLocks/>
          </p:cNvSpPr>
          <p:nvPr/>
        </p:nvSpPr>
        <p:spPr>
          <a:xfrm>
            <a:off x="2407290" y="2891020"/>
            <a:ext cx="9997440" cy="552704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i-LK" sz="2400" b="1" dirty="0">
                <a:solidFill>
                  <a:schemeClr val="bg1"/>
                </a:solidFill>
              </a:rPr>
              <a:t>1</a:t>
            </a:r>
            <a:r>
              <a:rPr lang="en-US" sz="2400" b="1" dirty="0">
                <a:solidFill>
                  <a:schemeClr val="bg1"/>
                </a:solidFill>
              </a:rPr>
              <a:t>. </a:t>
            </a:r>
            <a:r>
              <a:rPr lang="si-LK" sz="2400" b="1" dirty="0">
                <a:solidFill>
                  <a:schemeClr val="bg1"/>
                </a:solidFill>
              </a:rPr>
              <a:t>සංරචකය - පළාත්/ ජාතික හා ජාත්‍යන්තර තරඟ සඳහා ක්‍රීඩක ක්‍රීඩිකාවන්ගේ කුසලතා වැඩි දියුණු කිරීම</a:t>
            </a:r>
            <a:endParaRPr lang="en-US" sz="2400" b="1" dirty="0">
              <a:solidFill>
                <a:schemeClr val="bg1"/>
              </a:solidFill>
            </a:endParaRPr>
          </a:p>
          <a:p>
            <a:pPr marL="0" indent="0">
              <a:buNone/>
            </a:pPr>
            <a:endParaRPr lang="en-US" sz="2400" b="1" dirty="0">
              <a:solidFill>
                <a:schemeClr val="bg1"/>
              </a:solidFill>
            </a:endParaRPr>
          </a:p>
          <a:p>
            <a:pPr marL="0" indent="0">
              <a:buFont typeface="Arial" pitchFamily="34" charset="0"/>
              <a:buNone/>
            </a:pPr>
            <a:endParaRPr lang="en-US" sz="2400" b="1" dirty="0">
              <a:solidFill>
                <a:schemeClr val="bg1"/>
              </a:solidFill>
            </a:endParaRPr>
          </a:p>
        </p:txBody>
      </p:sp>
      <p:graphicFrame>
        <p:nvGraphicFramePr>
          <p:cNvPr id="3" name="Table 2">
            <a:extLst>
              <a:ext uri="{FF2B5EF4-FFF2-40B4-BE49-F238E27FC236}">
                <a16:creationId xmlns:a16="http://schemas.microsoft.com/office/drawing/2014/main" id="{92D88B06-9EAD-F303-46B4-DB4B7B36E796}"/>
              </a:ext>
            </a:extLst>
          </p:cNvPr>
          <p:cNvGraphicFramePr>
            <a:graphicFrameLocks noGrp="1"/>
          </p:cNvGraphicFramePr>
          <p:nvPr>
            <p:extLst>
              <p:ext uri="{D42A27DB-BD31-4B8C-83A1-F6EECF244321}">
                <p14:modId xmlns:p14="http://schemas.microsoft.com/office/powerpoint/2010/main" val="2047241714"/>
              </p:ext>
            </p:extLst>
          </p:nvPr>
        </p:nvGraphicFramePr>
        <p:xfrm>
          <a:off x="2407290" y="3848100"/>
          <a:ext cx="15271110" cy="5791199"/>
        </p:xfrm>
        <a:graphic>
          <a:graphicData uri="http://schemas.openxmlformats.org/drawingml/2006/table">
            <a:tbl>
              <a:tblPr firstRow="1" bandRow="1">
                <a:tableStyleId>{5C22544A-7EE6-4342-B048-85BDC9FD1C3A}</a:tableStyleId>
              </a:tblPr>
              <a:tblGrid>
                <a:gridCol w="2161631">
                  <a:extLst>
                    <a:ext uri="{9D8B030D-6E8A-4147-A177-3AD203B41FA5}">
                      <a16:colId xmlns:a16="http://schemas.microsoft.com/office/drawing/2014/main" val="20000"/>
                    </a:ext>
                  </a:extLst>
                </a:gridCol>
                <a:gridCol w="3513123">
                  <a:extLst>
                    <a:ext uri="{9D8B030D-6E8A-4147-A177-3AD203B41FA5}">
                      <a16:colId xmlns:a16="http://schemas.microsoft.com/office/drawing/2014/main" val="20001"/>
                    </a:ext>
                  </a:extLst>
                </a:gridCol>
                <a:gridCol w="4940329">
                  <a:extLst>
                    <a:ext uri="{9D8B030D-6E8A-4147-A177-3AD203B41FA5}">
                      <a16:colId xmlns:a16="http://schemas.microsoft.com/office/drawing/2014/main" val="20002"/>
                    </a:ext>
                  </a:extLst>
                </a:gridCol>
                <a:gridCol w="2904424">
                  <a:extLst>
                    <a:ext uri="{9D8B030D-6E8A-4147-A177-3AD203B41FA5}">
                      <a16:colId xmlns:a16="http://schemas.microsoft.com/office/drawing/2014/main" val="20003"/>
                    </a:ext>
                  </a:extLst>
                </a:gridCol>
                <a:gridCol w="1751603">
                  <a:extLst>
                    <a:ext uri="{9D8B030D-6E8A-4147-A177-3AD203B41FA5}">
                      <a16:colId xmlns:a16="http://schemas.microsoft.com/office/drawing/2014/main" val="20004"/>
                    </a:ext>
                  </a:extLst>
                </a:gridCol>
              </a:tblGrid>
              <a:tr h="1587435">
                <a:tc>
                  <a:txBody>
                    <a:bodyPr/>
                    <a:lstStyle/>
                    <a:p>
                      <a:pPr algn="ctr"/>
                      <a:r>
                        <a:rPr lang="si-LK" sz="2400" b="1" dirty="0">
                          <a:solidFill>
                            <a:sysClr val="windowText" lastClr="000000"/>
                          </a:solidFill>
                        </a:rPr>
                        <a:t>උප සංරචකය</a:t>
                      </a:r>
                      <a:endParaRPr lang="en-US" sz="2400" b="1" dirty="0">
                        <a:solidFill>
                          <a:sysClr val="windowText" lastClr="00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300" b="1" dirty="0">
                          <a:solidFill>
                            <a:sysClr val="windowText" lastClr="000000"/>
                          </a:solidFill>
                        </a:rPr>
                        <a:t>පුළුල්</a:t>
                      </a:r>
                      <a:r>
                        <a:rPr lang="si-LK" sz="2300" b="1" baseline="0" dirty="0">
                          <a:solidFill>
                            <a:sysClr val="windowText" lastClr="000000"/>
                          </a:solidFill>
                        </a:rPr>
                        <a:t> ක්‍රියාකාරකම් පරාසය</a:t>
                      </a:r>
                      <a:endParaRPr lang="en-US" sz="2300" b="1" dirty="0">
                        <a:solidFill>
                          <a:sysClr val="windowText" lastClr="00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300" b="1" dirty="0">
                          <a:solidFill>
                            <a:sysClr val="windowText" lastClr="000000"/>
                          </a:solidFill>
                        </a:rPr>
                        <a:t>ක්‍රියාකාරකම්</a:t>
                      </a:r>
                      <a:endParaRPr lang="en-US" sz="2300" b="1" dirty="0">
                        <a:solidFill>
                          <a:sysClr val="windowText" lastClr="00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i-LK" sz="2000" b="1" dirty="0">
                          <a:solidFill>
                            <a:schemeClr val="tx1"/>
                          </a:solidFill>
                        </a:rPr>
                        <a:t>ජාතික</a:t>
                      </a:r>
                      <a:r>
                        <a:rPr lang="si-LK" sz="2000" b="1" baseline="0" dirty="0">
                          <a:solidFill>
                            <a:schemeClr val="tx1"/>
                          </a:solidFill>
                        </a:rPr>
                        <a:t> ප්‍රතිපත්තියට අනුව </a:t>
                      </a:r>
                      <a:r>
                        <a:rPr lang="si-LK" sz="2000" b="1" dirty="0">
                          <a:solidFill>
                            <a:schemeClr val="tx1"/>
                          </a:solidFill>
                        </a:rPr>
                        <a:t>අපේක්ෂිත</a:t>
                      </a:r>
                      <a:r>
                        <a:rPr lang="si-LK" sz="2000" b="1" baseline="0" dirty="0">
                          <a:solidFill>
                            <a:schemeClr val="tx1"/>
                          </a:solidFill>
                        </a:rPr>
                        <a:t> ප්‍රතිඵලය</a:t>
                      </a:r>
                      <a:endParaRPr lang="en-US" sz="2000" b="1" dirty="0">
                        <a:solidFill>
                          <a:schemeClr val="tx1"/>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i-LK" sz="2300" b="1" dirty="0">
                          <a:solidFill>
                            <a:schemeClr val="tx1"/>
                          </a:solidFill>
                        </a:rPr>
                        <a:t>අනුමත මුදල</a:t>
                      </a:r>
                      <a:r>
                        <a:rPr lang="si-LK" sz="2300" b="1" baseline="0" dirty="0">
                          <a:solidFill>
                            <a:schemeClr val="tx1"/>
                          </a:solidFill>
                        </a:rPr>
                        <a:t> (රු.මි.)</a:t>
                      </a:r>
                      <a:endParaRPr lang="en-US" sz="2300" b="1" dirty="0">
                        <a:solidFill>
                          <a:schemeClr val="tx1"/>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881405">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i-LK" sz="2400" b="1" i="0" u="none" strike="noStrike" kern="1200" cap="none" spc="0" normalizeH="0" baseline="0" noProof="0" dirty="0">
                          <a:ln>
                            <a:noFill/>
                          </a:ln>
                          <a:solidFill>
                            <a:prstClr val="black"/>
                          </a:solidFill>
                          <a:effectLst/>
                          <a:uLnTx/>
                          <a:uFillTx/>
                          <a:latin typeface="+mn-lt"/>
                          <a:ea typeface="+mn-ea"/>
                          <a:cs typeface="+mn-cs"/>
                        </a:rPr>
                        <a:t>1.4 ක්‍රීඩා තරඟ පැවැත්වීම හා ඇගයීම</a:t>
                      </a:r>
                      <a:endParaRPr kumimoji="0" lang="en-US" sz="2400" b="1" i="0" u="none" strike="noStrike" kern="1200" cap="none" spc="0" normalizeH="0" baseline="0" noProof="0" dirty="0">
                        <a:ln>
                          <a:noFill/>
                        </a:ln>
                        <a:solidFill>
                          <a:prstClr val="black"/>
                        </a:solidFill>
                        <a:effectLst/>
                        <a:uLnTx/>
                        <a:uFillTx/>
                        <a:latin typeface="+mn-lt"/>
                        <a:ea typeface="+mn-ea"/>
                        <a:cs typeface="+mn-cs"/>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i-LK" sz="2400" b="1" dirty="0"/>
                        <a:t>1.4.1</a:t>
                      </a:r>
                      <a:r>
                        <a:rPr lang="si-LK" sz="2400" b="1" baseline="0" dirty="0"/>
                        <a:t> ප්‍රාදේශීය ක්‍රීඩා උළෙල </a:t>
                      </a:r>
                      <a:r>
                        <a:rPr lang="si-LK" sz="2400" b="1" dirty="0"/>
                        <a:t>පැවැත්වීම</a:t>
                      </a:r>
                      <a:endParaRPr lang="en-US" sz="2400" b="1"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i-LK" sz="2400" b="1" dirty="0"/>
                        <a:t>1.4.1.1. සියලුම ප්‍රා.ලේ කොට්ඨාස ආවරණය වන පරිදි </a:t>
                      </a:r>
                      <a:r>
                        <a:rPr kumimoji="0" lang="si-LK" sz="2400" b="1" i="0" u="none" strike="noStrike" kern="1200" cap="none" spc="0" normalizeH="0" baseline="0" noProof="0" dirty="0">
                          <a:ln>
                            <a:noFill/>
                          </a:ln>
                          <a:solidFill>
                            <a:prstClr val="black"/>
                          </a:solidFill>
                          <a:effectLst/>
                          <a:uLnTx/>
                          <a:uFillTx/>
                          <a:latin typeface="+mn-lt"/>
                          <a:ea typeface="+mn-ea"/>
                          <a:cs typeface="+mn-cs"/>
                        </a:rPr>
                        <a:t>ප්‍රාදේශීය ක්‍රීඩා උළෙල පැවැත්වීම</a:t>
                      </a:r>
                      <a:endParaRPr kumimoji="0" lang="en-US" sz="2400" b="1" i="0" u="none" strike="noStrike" kern="1200" cap="none" spc="0" normalizeH="0" baseline="0" noProof="0" dirty="0">
                        <a:ln>
                          <a:noFill/>
                        </a:ln>
                        <a:solidFill>
                          <a:prstClr val="black"/>
                        </a:solidFill>
                        <a:effectLst/>
                        <a:uLnTx/>
                        <a:uFillTx/>
                        <a:latin typeface="+mn-lt"/>
                        <a:ea typeface="+mn-ea"/>
                        <a:cs typeface="+mn-cs"/>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l" defTabSz="912114" rtl="0" eaLnBrk="1" fontAlgn="auto" latinLnBrk="0" hangingPunct="1">
                        <a:lnSpc>
                          <a:spcPct val="100000"/>
                        </a:lnSpc>
                        <a:spcBef>
                          <a:spcPts val="0"/>
                        </a:spcBef>
                        <a:spcAft>
                          <a:spcPts val="0"/>
                        </a:spcAft>
                        <a:buClrTx/>
                        <a:buSzTx/>
                        <a:buFontTx/>
                        <a:buNone/>
                        <a:tabLst/>
                        <a:defRPr/>
                      </a:pPr>
                      <a:r>
                        <a:rPr lang="si-LK" sz="2000" b="1" dirty="0">
                          <a:solidFill>
                            <a:schemeClr val="tx1"/>
                          </a:solidFill>
                        </a:rPr>
                        <a:t> </a:t>
                      </a:r>
                      <a:r>
                        <a:rPr lang="si-LK" sz="2400" b="1" dirty="0">
                          <a:solidFill>
                            <a:schemeClr val="tx1"/>
                          </a:solidFill>
                        </a:rPr>
                        <a:t>ක්‍රීඩා සඳහා</a:t>
                      </a:r>
                      <a:r>
                        <a:rPr lang="si-LK" sz="2400" b="1" baseline="0" dirty="0">
                          <a:solidFill>
                            <a:schemeClr val="tx1"/>
                          </a:solidFill>
                        </a:rPr>
                        <a:t> විශේෂ දක්ෂතා ඇති ක්‍රීඩක, ක්‍රීඩිකාවන් හඳුනාගැනීම              </a:t>
                      </a:r>
                      <a:r>
                        <a:rPr kumimoji="0" lang="en-GB" sz="2400" b="1" u="none" strike="noStrike" kern="1200" cap="none" spc="0" normalizeH="0" baseline="0" noProof="0" dirty="0">
                          <a:ln>
                            <a:noFill/>
                          </a:ln>
                          <a:solidFill>
                            <a:srgbClr val="990000"/>
                          </a:solidFill>
                          <a:effectLst/>
                          <a:uLnTx/>
                          <a:uFillTx/>
                        </a:rPr>
                        <a:t>-1.4</a:t>
                      </a:r>
                      <a:endParaRPr lang="en-US" sz="2400" b="1" dirty="0">
                        <a:solidFill>
                          <a:srgbClr val="990000"/>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Iskoola Pota" pitchFamily="34" charset="0"/>
                          <a:ea typeface="+mn-ea"/>
                          <a:cs typeface="Iskoola Pota" pitchFamily="34" charset="0"/>
                        </a:rPr>
                        <a:t>5.00</a:t>
                      </a: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322359">
                <a:tc vMerge="1">
                  <a:txBody>
                    <a:bodyPr/>
                    <a:lstStyle/>
                    <a:p>
                      <a:endParaRPr lang="en-US" sz="2400" b="1"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t>1.4.2. </a:t>
                      </a:r>
                      <a:r>
                        <a:rPr lang="si-LK" sz="2400" b="1" dirty="0"/>
                        <a:t>දිස්ත්‍රික්</a:t>
                      </a:r>
                      <a:r>
                        <a:rPr lang="si-LK" sz="2400" b="1" baseline="0" dirty="0"/>
                        <a:t> ක්‍රීඩා උළෙල පැවැත්වීම</a:t>
                      </a:r>
                      <a:endParaRPr lang="en-US" sz="2400" b="1" dirty="0"/>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i-LK" sz="2400" b="1" dirty="0"/>
                        <a:t>1.4.2.1</a:t>
                      </a:r>
                      <a:r>
                        <a:rPr lang="si-LK" sz="2400" b="1" baseline="0" dirty="0"/>
                        <a:t> ප්‍රාදේශීය ක්‍රීඩා උළෙලේ ජයග්‍රාහී ක්‍රීඩක , ක්‍රීඩිකාවන්ගේ සහභාගීත්වයෙන් </a:t>
                      </a:r>
                      <a:r>
                        <a:rPr kumimoji="0" lang="si-LK" sz="2400" b="1" i="0" u="none" strike="noStrike" kern="1200" cap="none" spc="0" normalizeH="0" baseline="0" noProof="0" dirty="0">
                          <a:ln>
                            <a:noFill/>
                          </a:ln>
                          <a:solidFill>
                            <a:prstClr val="black"/>
                          </a:solidFill>
                          <a:effectLst/>
                          <a:uLnTx/>
                          <a:uFillTx/>
                          <a:latin typeface="+mn-lt"/>
                          <a:ea typeface="+mn-ea"/>
                          <a:cs typeface="+mn-cs"/>
                        </a:rPr>
                        <a:t>දිස්ත්‍රික් ක්‍රීඩා උළෙල පැවැත්වීම</a:t>
                      </a:r>
                      <a:endParaRPr lang="en-US" sz="2400" b="1" dirty="0"/>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990000"/>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latin typeface="Iskoola Pota" pitchFamily="34" charset="0"/>
                          <a:cs typeface="Iskoola Pota" pitchFamily="34" charset="0"/>
                        </a:rPr>
                        <a:t>4.50</a:t>
                      </a: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4156393847"/>
      </p:ext>
    </p:extLst>
  </p:cSld>
  <p:clrMapOvr>
    <a:masterClrMapping/>
  </p:clrMapOvr>
  <p:transition spd="slow" advTm="12313">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7921D-3EAA-23EE-DCFB-F7CEEB7DDA14}"/>
            </a:ext>
          </a:extLst>
        </p:cNvPr>
        <p:cNvGrpSpPr/>
        <p:nvPr/>
      </p:nvGrpSpPr>
      <p:grpSpPr>
        <a:xfrm>
          <a:off x="0" y="0"/>
          <a:ext cx="0" cy="0"/>
          <a:chOff x="0" y="0"/>
          <a:chExt cx="0" cy="0"/>
        </a:xfrm>
      </p:grpSpPr>
      <p:pic>
        <p:nvPicPr>
          <p:cNvPr id="2" name="Picture 1" descr="A football field with smoke and lights">
            <a:extLst>
              <a:ext uri="{FF2B5EF4-FFF2-40B4-BE49-F238E27FC236}">
                <a16:creationId xmlns:a16="http://schemas.microsoft.com/office/drawing/2014/main" id="{2C305B37-2AD2-F0F1-CAC8-31BDF81E7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369" y="0"/>
            <a:ext cx="19140177" cy="10782300"/>
          </a:xfrm>
          <a:prstGeom prst="rect">
            <a:avLst/>
          </a:prstGeom>
        </p:spPr>
      </p:pic>
      <p:pic>
        <p:nvPicPr>
          <p:cNvPr id="3" name="Picture 3">
            <a:extLst>
              <a:ext uri="{FF2B5EF4-FFF2-40B4-BE49-F238E27FC236}">
                <a16:creationId xmlns:a16="http://schemas.microsoft.com/office/drawing/2014/main" id="{BD0A4861-FDC2-6803-4D3B-8EDABC00A043}"/>
              </a:ext>
            </a:extLst>
          </p:cNvPr>
          <p:cNvPicPr>
            <a:picLocks noChangeAspect="1"/>
          </p:cNvPicPr>
          <p:nvPr/>
        </p:nvPicPr>
        <p:blipFill>
          <a:blip r:embed="rId4"/>
          <a:srcRect/>
          <a:stretch>
            <a:fillRect/>
          </a:stretch>
        </p:blipFill>
        <p:spPr>
          <a:xfrm>
            <a:off x="-1055277" y="66500"/>
            <a:ext cx="18288000" cy="10241280"/>
          </a:xfrm>
          <a:prstGeom prst="rect">
            <a:avLst/>
          </a:prstGeom>
        </p:spPr>
      </p:pic>
      <p:sp>
        <p:nvSpPr>
          <p:cNvPr id="14" name="TextBox 13">
            <a:extLst>
              <a:ext uri="{FF2B5EF4-FFF2-40B4-BE49-F238E27FC236}">
                <a16:creationId xmlns:a16="http://schemas.microsoft.com/office/drawing/2014/main" id="{381441C0-9CDC-C1E4-99BC-65E6A8EB3866}"/>
              </a:ext>
            </a:extLst>
          </p:cNvPr>
          <p:cNvSpPr txBox="1"/>
          <p:nvPr/>
        </p:nvSpPr>
        <p:spPr>
          <a:xfrm>
            <a:off x="1219199" y="1671415"/>
            <a:ext cx="8148975" cy="8094524"/>
          </a:xfrm>
          <a:prstGeom prst="rect">
            <a:avLst/>
          </a:prstGeom>
          <a:noFill/>
        </p:spPr>
        <p:txBody>
          <a:bodyPr wrap="square" rtlCol="0">
            <a:spAutoFit/>
          </a:bodyPr>
          <a:lstStyle/>
          <a:p>
            <a:pPr algn="just"/>
            <a:r>
              <a:rPr lang="si-LK" sz="4000" dirty="0">
                <a:solidFill>
                  <a:schemeClr val="bg1"/>
                </a:solidFill>
              </a:rPr>
              <a:t>ශ්‍රී ලංකා ප්‍රජාතාන්ත්‍රික සමාජවාදී ජනරජයේ ආණ්ඩුක්‍රම ව්‍යවස්ථාවේ 13 වන සංශෝධනය යටතේ පළාත් සභාවට පැවරී ඇති බලතල ක්‍රියාත්මක කිරීම උදෙසා  දකුණු පළාත් ක්‍රීඩා අමාත්‍යාංශය යටතේ 2016.04.18 දින ක්‍රියාත්මක වන පරිදි 2016 අප්‍රේල් මස 29 දිනැති අංක 1964/67 දරණ ශ්‍රී ලංකා ප්‍රජාතාන්ත්‍රික සමාජවාදී ජනරජයේ අතිවිශේෂ ගැසට් පත්‍රය මගින් දකුණු පළාත් ගරු ආණ්ඩුකාරවරයා විසින් දකුණු පළාත් ක්‍රීඩා දෙපාර්තමේන්තුව ස්ථාපිත කර ඇත</a:t>
            </a:r>
          </a:p>
          <a:p>
            <a:pPr algn="just"/>
            <a:endParaRPr lang="en-US" sz="4000" dirty="0">
              <a:solidFill>
                <a:schemeClr val="bg1"/>
              </a:solidFill>
            </a:endParaRPr>
          </a:p>
        </p:txBody>
      </p:sp>
      <p:sp>
        <p:nvSpPr>
          <p:cNvPr id="9" name="TextBox 9">
            <a:extLst>
              <a:ext uri="{FF2B5EF4-FFF2-40B4-BE49-F238E27FC236}">
                <a16:creationId xmlns:a16="http://schemas.microsoft.com/office/drawing/2014/main" id="{41021BD2-606C-E504-5552-630DB2A660D8}"/>
              </a:ext>
            </a:extLst>
          </p:cNvPr>
          <p:cNvSpPr txBox="1"/>
          <p:nvPr/>
        </p:nvSpPr>
        <p:spPr>
          <a:xfrm>
            <a:off x="9842657" y="424691"/>
            <a:ext cx="8148975" cy="1571520"/>
          </a:xfrm>
          <a:prstGeom prst="rect">
            <a:avLst/>
          </a:prstGeom>
          <a:solidFill>
            <a:schemeClr val="tx1"/>
          </a:solidFill>
          <a:ln>
            <a:noFill/>
          </a:ln>
          <a:effectLst/>
        </p:spPr>
        <p:txBody>
          <a:bodyPr wrap="square" lIns="0" tIns="0" rIns="0" bIns="0" rtlCol="0" anchor="t">
            <a:spAutoFit/>
            <a:scene3d>
              <a:camera prst="orthographicFront"/>
              <a:lightRig rig="threePt" dir="t"/>
            </a:scene3d>
            <a:sp3d extrusionH="57150">
              <a:bevelT w="38100" h="38100" prst="relaxedInset"/>
            </a:sp3d>
          </a:bodyPr>
          <a:lstStyle/>
          <a:p>
            <a:pPr algn="ctr">
              <a:lnSpc>
                <a:spcPts val="12665"/>
              </a:lnSpc>
            </a:pPr>
            <a:r>
              <a:rPr lang="si-LK" sz="9600" b="1" dirty="0">
                <a:solidFill>
                  <a:srgbClr val="FD6E16"/>
                </a:solidFill>
                <a:effectLst>
                  <a:glow rad="63500">
                    <a:schemeClr val="accent2">
                      <a:satMod val="175000"/>
                      <a:alpha val="40000"/>
                    </a:schemeClr>
                  </a:glow>
                  <a:outerShdw blurRad="50800" dist="38100" dir="2700000" algn="tl" rotWithShape="0">
                    <a:prstClr val="black">
                      <a:alpha val="40000"/>
                    </a:prstClr>
                  </a:outerShdw>
                </a:effectLst>
                <a:latin typeface="Space Mono Bold"/>
                <a:ea typeface="Space Mono Bold"/>
                <a:cs typeface="Space Mono Bold"/>
                <a:sym typeface="Space Mono Bold"/>
              </a:rPr>
              <a:t>හැඳින්වීම</a:t>
            </a:r>
          </a:p>
        </p:txBody>
      </p:sp>
      <p:pic>
        <p:nvPicPr>
          <p:cNvPr id="15" name="Picture 5">
            <a:extLst>
              <a:ext uri="{FF2B5EF4-FFF2-40B4-BE49-F238E27FC236}">
                <a16:creationId xmlns:a16="http://schemas.microsoft.com/office/drawing/2014/main" id="{7826160C-0EB8-8019-65BC-CB4A9F9635ED}"/>
              </a:ext>
            </a:extLst>
          </p:cNvPr>
          <p:cNvPicPr>
            <a:picLocks noChangeAspect="1"/>
          </p:cNvPicPr>
          <p:nvPr/>
        </p:nvPicPr>
        <p:blipFill>
          <a:blip r:embed="rId5"/>
          <a:srcRect/>
          <a:stretch>
            <a:fillRect/>
          </a:stretch>
        </p:blipFill>
        <p:spPr>
          <a:xfrm>
            <a:off x="10199278" y="2477841"/>
            <a:ext cx="7931845" cy="7742659"/>
          </a:xfrm>
          <a:prstGeom prst="rect">
            <a:avLst/>
          </a:prstGeom>
        </p:spPr>
      </p:pic>
      <p:pic>
        <p:nvPicPr>
          <p:cNvPr id="17" name="Picture 16">
            <a:extLst>
              <a:ext uri="{FF2B5EF4-FFF2-40B4-BE49-F238E27FC236}">
                <a16:creationId xmlns:a16="http://schemas.microsoft.com/office/drawing/2014/main" id="{A6AADB42-BEAB-E5EC-1A96-DF3F1D9B15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20400" y="3086100"/>
            <a:ext cx="6881030" cy="6831537"/>
          </a:xfrm>
          <a:prstGeom prst="flowChartConnector">
            <a:avLst/>
          </a:prstGeom>
        </p:spPr>
      </p:pic>
    </p:spTree>
    <p:extLst>
      <p:ext uri="{BB962C8B-B14F-4D97-AF65-F5344CB8AC3E}">
        <p14:creationId xmlns:p14="http://schemas.microsoft.com/office/powerpoint/2010/main" val="1895071546"/>
      </p:ext>
    </p:extLst>
  </p:cSld>
  <p:clrMapOvr>
    <a:masterClrMapping/>
  </p:clrMapOvr>
  <p:transition spd="slow" advTm="11092">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D7690-33F2-3DE3-64DB-11D26D9A10D7}"/>
            </a:ext>
          </a:extLst>
        </p:cNvPr>
        <p:cNvGrpSpPr/>
        <p:nvPr/>
      </p:nvGrpSpPr>
      <p:grpSpPr>
        <a:xfrm>
          <a:off x="0" y="0"/>
          <a:ext cx="0" cy="0"/>
          <a:chOff x="0" y="0"/>
          <a:chExt cx="0" cy="0"/>
        </a:xfrm>
      </p:grpSpPr>
      <p:pic>
        <p:nvPicPr>
          <p:cNvPr id="2" name="Picture 1" descr="A football field with smoke and lights&#10;&#10;AI-generated content may be incorrect.">
            <a:extLst>
              <a:ext uri="{FF2B5EF4-FFF2-40B4-BE49-F238E27FC236}">
                <a16:creationId xmlns:a16="http://schemas.microsoft.com/office/drawing/2014/main" id="{FD4974B6-75C8-9CF9-E5A3-E3B6BA899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650"/>
            <a:ext cx="19140177" cy="10782300"/>
          </a:xfrm>
          <a:prstGeom prst="rect">
            <a:avLst/>
          </a:prstGeom>
        </p:spPr>
      </p:pic>
      <p:sp>
        <p:nvSpPr>
          <p:cNvPr id="11" name="Rectangle 10">
            <a:extLst>
              <a:ext uri="{FF2B5EF4-FFF2-40B4-BE49-F238E27FC236}">
                <a16:creationId xmlns:a16="http://schemas.microsoft.com/office/drawing/2014/main" id="{C571E360-3691-4AC7-B791-6C159A066980}"/>
              </a:ext>
            </a:extLst>
          </p:cNvPr>
          <p:cNvSpPr/>
          <p:nvPr/>
        </p:nvSpPr>
        <p:spPr>
          <a:xfrm>
            <a:off x="228600" y="-85520"/>
            <a:ext cx="17449800" cy="252108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TextBox 7">
            <a:extLst>
              <a:ext uri="{FF2B5EF4-FFF2-40B4-BE49-F238E27FC236}">
                <a16:creationId xmlns:a16="http://schemas.microsoft.com/office/drawing/2014/main" id="{575DA04B-214B-C219-DB3A-01A4FA629911}"/>
              </a:ext>
            </a:extLst>
          </p:cNvPr>
          <p:cNvSpPr txBox="1"/>
          <p:nvPr/>
        </p:nvSpPr>
        <p:spPr>
          <a:xfrm>
            <a:off x="914400" y="207804"/>
            <a:ext cx="16535400" cy="1790298"/>
          </a:xfrm>
          <a:prstGeom prst="rect">
            <a:avLst/>
          </a:prstGeom>
        </p:spPr>
        <p:txBody>
          <a:bodyPr wrap="square" lIns="0" tIns="0" rIns="0" bIns="0" rtlCol="0" anchor="t">
            <a:spAutoFit/>
          </a:bodyPr>
          <a:lstStyle/>
          <a:p>
            <a:pPr>
              <a:lnSpc>
                <a:spcPts val="7094"/>
              </a:lnSpc>
            </a:pPr>
            <a:r>
              <a:rPr lang="en-US" sz="5400" dirty="0">
                <a:ln w="0"/>
                <a:effectLst>
                  <a:outerShdw blurRad="38100" dist="19050" dir="2700000" algn="tl" rotWithShape="0">
                    <a:schemeClr val="dk1">
                      <a:alpha val="40000"/>
                    </a:schemeClr>
                  </a:outerShdw>
                </a:effectLst>
                <a:latin typeface="Space Mono Bold"/>
              </a:rPr>
              <a:t>2026 </a:t>
            </a:r>
            <a:r>
              <a:rPr lang="si-LK" sz="5400" dirty="0">
                <a:ln w="0"/>
                <a:effectLst>
                  <a:outerShdw blurRad="38100" dist="19050" dir="2700000" algn="tl" rotWithShape="0">
                    <a:schemeClr val="dk1">
                      <a:alpha val="40000"/>
                    </a:schemeClr>
                  </a:outerShdw>
                </a:effectLst>
                <a:latin typeface="Space Mono Bold"/>
              </a:rPr>
              <a:t>වර්ෂයේ දිස්ත්‍රික් මට්ටමින් ක්‍රියාත්මක කිරීමට අපේක්ෂිත ව්‍යාපෘති - උපමාන පාදක සංවර්ධන ප්‍රදාන (</a:t>
            </a:r>
            <a:r>
              <a:rPr lang="en-US" sz="5400" dirty="0">
                <a:ln w="0"/>
                <a:effectLst>
                  <a:outerShdw blurRad="38100" dist="19050" dir="2700000" algn="tl" rotWithShape="0">
                    <a:schemeClr val="dk1">
                      <a:alpha val="40000"/>
                    </a:schemeClr>
                  </a:outerShdw>
                </a:effectLst>
                <a:latin typeface="Space Mono Bold"/>
              </a:rPr>
              <a:t>CBG)</a:t>
            </a:r>
          </a:p>
        </p:txBody>
      </p:sp>
      <p:sp>
        <p:nvSpPr>
          <p:cNvPr id="13" name="Content Placeholder 2">
            <a:extLst>
              <a:ext uri="{FF2B5EF4-FFF2-40B4-BE49-F238E27FC236}">
                <a16:creationId xmlns:a16="http://schemas.microsoft.com/office/drawing/2014/main" id="{2B7C0F03-C423-49AD-A4D2-0F015E043B3D}"/>
              </a:ext>
            </a:extLst>
          </p:cNvPr>
          <p:cNvSpPr txBox="1">
            <a:spLocks/>
          </p:cNvSpPr>
          <p:nvPr/>
        </p:nvSpPr>
        <p:spPr>
          <a:xfrm>
            <a:off x="2407290" y="2891020"/>
            <a:ext cx="9997440" cy="552704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i-LK" sz="2400" b="1" dirty="0">
                <a:solidFill>
                  <a:schemeClr val="bg1"/>
                </a:solidFill>
              </a:rPr>
              <a:t>1</a:t>
            </a:r>
            <a:r>
              <a:rPr lang="en-US" sz="2400" b="1" dirty="0">
                <a:solidFill>
                  <a:schemeClr val="bg1"/>
                </a:solidFill>
              </a:rPr>
              <a:t>. </a:t>
            </a:r>
            <a:r>
              <a:rPr lang="si-LK" sz="2400" b="1" dirty="0">
                <a:solidFill>
                  <a:schemeClr val="bg1"/>
                </a:solidFill>
              </a:rPr>
              <a:t>සංරචකය - පළාත්/ ජාතික හා ජාත්‍යන්තර තරඟ සඳහා ක්‍රීඩක ක්‍රීඩිකාවන්ගේ කුසලතා වැඩි දියුණු කිරීම</a:t>
            </a:r>
            <a:endParaRPr lang="en-US" sz="2400" b="1" dirty="0">
              <a:solidFill>
                <a:schemeClr val="bg1"/>
              </a:solidFill>
            </a:endParaRPr>
          </a:p>
          <a:p>
            <a:pPr marL="0" indent="0">
              <a:buNone/>
            </a:pPr>
            <a:endParaRPr lang="en-US" sz="2400" b="1" dirty="0">
              <a:solidFill>
                <a:schemeClr val="bg1"/>
              </a:solidFill>
            </a:endParaRPr>
          </a:p>
          <a:p>
            <a:pPr marL="0" indent="0">
              <a:buFont typeface="Arial" pitchFamily="34" charset="0"/>
              <a:buNone/>
            </a:pPr>
            <a:endParaRPr lang="en-US" sz="2400" b="1" dirty="0">
              <a:solidFill>
                <a:schemeClr val="bg1"/>
              </a:solidFill>
            </a:endParaRPr>
          </a:p>
        </p:txBody>
      </p:sp>
      <p:graphicFrame>
        <p:nvGraphicFramePr>
          <p:cNvPr id="4" name="Table 3">
            <a:extLst>
              <a:ext uri="{FF2B5EF4-FFF2-40B4-BE49-F238E27FC236}">
                <a16:creationId xmlns:a16="http://schemas.microsoft.com/office/drawing/2014/main" id="{3985BB3D-E2D9-9121-DBAB-EF1C075884BB}"/>
              </a:ext>
            </a:extLst>
          </p:cNvPr>
          <p:cNvGraphicFramePr>
            <a:graphicFrameLocks noGrp="1"/>
          </p:cNvGraphicFramePr>
          <p:nvPr>
            <p:extLst>
              <p:ext uri="{D42A27DB-BD31-4B8C-83A1-F6EECF244321}">
                <p14:modId xmlns:p14="http://schemas.microsoft.com/office/powerpoint/2010/main" val="1957366204"/>
              </p:ext>
            </p:extLst>
          </p:nvPr>
        </p:nvGraphicFramePr>
        <p:xfrm>
          <a:off x="2407290" y="3989962"/>
          <a:ext cx="15271109" cy="5527040"/>
        </p:xfrm>
        <a:graphic>
          <a:graphicData uri="http://schemas.openxmlformats.org/drawingml/2006/table">
            <a:tbl>
              <a:tblPr firstRow="1" bandRow="1">
                <a:tableStyleId>{5C22544A-7EE6-4342-B048-85BDC9FD1C3A}</a:tableStyleId>
              </a:tblPr>
              <a:tblGrid>
                <a:gridCol w="2183773">
                  <a:extLst>
                    <a:ext uri="{9D8B030D-6E8A-4147-A177-3AD203B41FA5}">
                      <a16:colId xmlns:a16="http://schemas.microsoft.com/office/drawing/2014/main" val="20000"/>
                    </a:ext>
                  </a:extLst>
                </a:gridCol>
                <a:gridCol w="3549108">
                  <a:extLst>
                    <a:ext uri="{9D8B030D-6E8A-4147-A177-3AD203B41FA5}">
                      <a16:colId xmlns:a16="http://schemas.microsoft.com/office/drawing/2014/main" val="20001"/>
                    </a:ext>
                  </a:extLst>
                </a:gridCol>
                <a:gridCol w="4241337">
                  <a:extLst>
                    <a:ext uri="{9D8B030D-6E8A-4147-A177-3AD203B41FA5}">
                      <a16:colId xmlns:a16="http://schemas.microsoft.com/office/drawing/2014/main" val="20002"/>
                    </a:ext>
                  </a:extLst>
                </a:gridCol>
                <a:gridCol w="3300518">
                  <a:extLst>
                    <a:ext uri="{9D8B030D-6E8A-4147-A177-3AD203B41FA5}">
                      <a16:colId xmlns:a16="http://schemas.microsoft.com/office/drawing/2014/main" val="20003"/>
                    </a:ext>
                  </a:extLst>
                </a:gridCol>
                <a:gridCol w="1996373">
                  <a:extLst>
                    <a:ext uri="{9D8B030D-6E8A-4147-A177-3AD203B41FA5}">
                      <a16:colId xmlns:a16="http://schemas.microsoft.com/office/drawing/2014/main" val="20004"/>
                    </a:ext>
                  </a:extLst>
                </a:gridCol>
              </a:tblGrid>
              <a:tr h="1863402">
                <a:tc>
                  <a:txBody>
                    <a:bodyPr/>
                    <a:lstStyle/>
                    <a:p>
                      <a:pPr algn="ctr"/>
                      <a:r>
                        <a:rPr lang="si-LK" sz="2400" b="1" dirty="0">
                          <a:solidFill>
                            <a:sysClr val="windowText" lastClr="000000"/>
                          </a:solidFill>
                        </a:rPr>
                        <a:t>උප සංරචකය</a:t>
                      </a:r>
                      <a:endParaRPr lang="en-US" sz="2400" b="1" dirty="0">
                        <a:solidFill>
                          <a:sysClr val="windowText" lastClr="00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300" b="1" dirty="0">
                          <a:solidFill>
                            <a:sysClr val="windowText" lastClr="000000"/>
                          </a:solidFill>
                        </a:rPr>
                        <a:t>පුළුල්</a:t>
                      </a:r>
                      <a:r>
                        <a:rPr lang="si-LK" sz="2300" b="1" baseline="0" dirty="0">
                          <a:solidFill>
                            <a:sysClr val="windowText" lastClr="000000"/>
                          </a:solidFill>
                        </a:rPr>
                        <a:t> ක්‍රියාකාරකම් පරාසය</a:t>
                      </a:r>
                      <a:endParaRPr lang="en-US" sz="2300" b="1" dirty="0">
                        <a:solidFill>
                          <a:sysClr val="windowText" lastClr="00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300" b="1" dirty="0">
                          <a:solidFill>
                            <a:sysClr val="windowText" lastClr="000000"/>
                          </a:solidFill>
                        </a:rPr>
                        <a:t>ක්‍රියාකාරකම්</a:t>
                      </a:r>
                      <a:endParaRPr lang="en-US" sz="2300" b="1" dirty="0">
                        <a:solidFill>
                          <a:sysClr val="windowText" lastClr="00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i-LK" sz="2200" b="1" dirty="0">
                          <a:solidFill>
                            <a:schemeClr val="tx1"/>
                          </a:solidFill>
                        </a:rPr>
                        <a:t>ජාතික</a:t>
                      </a:r>
                      <a:r>
                        <a:rPr lang="si-LK" sz="2200" b="1" baseline="0" dirty="0">
                          <a:solidFill>
                            <a:schemeClr val="tx1"/>
                          </a:solidFill>
                        </a:rPr>
                        <a:t> ප්‍රතිපත්තියට අනුව </a:t>
                      </a:r>
                      <a:r>
                        <a:rPr lang="si-LK" sz="2200" b="1" dirty="0">
                          <a:solidFill>
                            <a:schemeClr val="tx1"/>
                          </a:solidFill>
                        </a:rPr>
                        <a:t>අපේක්ෂිත</a:t>
                      </a:r>
                      <a:r>
                        <a:rPr lang="si-LK" sz="2200" b="1" baseline="0" dirty="0">
                          <a:solidFill>
                            <a:schemeClr val="tx1"/>
                          </a:solidFill>
                        </a:rPr>
                        <a:t> ප්‍රතිඵලය</a:t>
                      </a:r>
                      <a:endParaRPr lang="en-US" sz="2200" b="1" dirty="0">
                        <a:solidFill>
                          <a:schemeClr val="tx1"/>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i-LK" sz="2300" b="1" dirty="0">
                          <a:solidFill>
                            <a:schemeClr val="tx1"/>
                          </a:solidFill>
                        </a:rPr>
                        <a:t>අනුමත මුදල</a:t>
                      </a:r>
                      <a:r>
                        <a:rPr lang="si-LK" sz="2300" b="1" baseline="0" dirty="0">
                          <a:solidFill>
                            <a:schemeClr val="tx1"/>
                          </a:solidFill>
                        </a:rPr>
                        <a:t> (රු.මි.)</a:t>
                      </a:r>
                      <a:endParaRPr lang="en-US" sz="2300" b="1" dirty="0">
                        <a:solidFill>
                          <a:schemeClr val="tx1"/>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663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i-LK" sz="2400" b="1" i="0" u="none" strike="noStrike" kern="1200" cap="none" spc="0" normalizeH="0" baseline="0" noProof="0" dirty="0">
                          <a:ln>
                            <a:noFill/>
                          </a:ln>
                          <a:solidFill>
                            <a:prstClr val="black"/>
                          </a:solidFill>
                          <a:effectLst/>
                          <a:uLnTx/>
                          <a:uFillTx/>
                          <a:latin typeface="+mn-lt"/>
                          <a:ea typeface="+mn-ea"/>
                          <a:cs typeface="+mn-cs"/>
                        </a:rPr>
                        <a:t>1.4 ක්‍රීඩා තරඟ පැවැත්වීම හා ඇගයීම</a:t>
                      </a:r>
                      <a:endParaRPr kumimoji="0" lang="en-US" sz="2400" b="1" i="0" u="none" strike="noStrike" kern="1200" cap="none" spc="0" normalizeH="0" baseline="0" noProof="0" dirty="0">
                        <a:ln>
                          <a:noFill/>
                        </a:ln>
                        <a:solidFill>
                          <a:prstClr val="black"/>
                        </a:solidFill>
                        <a:effectLst/>
                        <a:uLnTx/>
                        <a:uFillTx/>
                        <a:latin typeface="+mn-lt"/>
                        <a:ea typeface="+mn-ea"/>
                        <a:cs typeface="+mn-cs"/>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i-LK" sz="2400" b="1" dirty="0"/>
                        <a:t>1.4.6 ක්‍රීඩා දින සැමරුම් වැඩසටහන පැවැත්වීම</a:t>
                      </a:r>
                      <a:endParaRPr lang="en-US" sz="2400" b="1"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i-LK" sz="2400" b="1" i="0" u="none" strike="noStrike" kern="1200" cap="none" spc="0" normalizeH="0" baseline="0" noProof="0" dirty="0">
                          <a:ln>
                            <a:noFill/>
                          </a:ln>
                          <a:solidFill>
                            <a:prstClr val="black"/>
                          </a:solidFill>
                          <a:effectLst/>
                          <a:uLnTx/>
                          <a:uFillTx/>
                          <a:latin typeface="+mn-lt"/>
                          <a:ea typeface="+mn-ea"/>
                          <a:cs typeface="+mn-cs"/>
                        </a:rPr>
                        <a:t>1.4.6.1 ක්‍රීඩක, ක්‍රීඩිකාවන්ගේ හා ක්‍රීඩා නිලධාරීන්ගේ සහභාගීත්වයෙන් ක්‍රීඩා දින සැමරුම් වැඩසටහන පැවැත්වීම</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n-lt"/>
                        <a:ea typeface="+mn-ea"/>
                        <a:cs typeface="+mn-cs"/>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2114" rtl="0" eaLnBrk="1" fontAlgn="auto" latinLnBrk="0" hangingPunct="1">
                        <a:lnSpc>
                          <a:spcPct val="100000"/>
                        </a:lnSpc>
                        <a:spcBef>
                          <a:spcPts val="0"/>
                        </a:spcBef>
                        <a:spcAft>
                          <a:spcPts val="0"/>
                        </a:spcAft>
                        <a:buClrTx/>
                        <a:buSzTx/>
                        <a:buFontTx/>
                        <a:buNone/>
                        <a:tabLst/>
                        <a:defRPr/>
                      </a:pPr>
                      <a:r>
                        <a:rPr lang="si-LK" sz="2000" b="1" dirty="0">
                          <a:solidFill>
                            <a:schemeClr val="tx1"/>
                          </a:solidFill>
                        </a:rPr>
                        <a:t> </a:t>
                      </a:r>
                      <a:r>
                        <a:rPr lang="si-LK" sz="2400" b="1" dirty="0">
                          <a:solidFill>
                            <a:schemeClr val="tx1"/>
                          </a:solidFill>
                        </a:rPr>
                        <a:t>ක්‍රීඩා සඳහා</a:t>
                      </a:r>
                      <a:r>
                        <a:rPr lang="si-LK" sz="2400" b="1" baseline="0" dirty="0">
                          <a:solidFill>
                            <a:schemeClr val="tx1"/>
                          </a:solidFill>
                        </a:rPr>
                        <a:t> විශේෂ දක්ෂතා ඇති ක්‍රීඩක, ක්‍රීඩිකාවන් හඳුනාගැනීම              </a:t>
                      </a:r>
                      <a:r>
                        <a:rPr kumimoji="0" lang="en-GB" sz="2400" b="1" u="none" strike="noStrike" kern="1200" cap="none" spc="0" normalizeH="0" baseline="0" noProof="0" dirty="0">
                          <a:ln>
                            <a:noFill/>
                          </a:ln>
                          <a:solidFill>
                            <a:srgbClr val="990000"/>
                          </a:solidFill>
                          <a:effectLst/>
                          <a:uLnTx/>
                          <a:uFillTx/>
                        </a:rPr>
                        <a:t>-1.4</a:t>
                      </a:r>
                      <a:endParaRPr lang="en-US" sz="2400" b="1" dirty="0">
                        <a:solidFill>
                          <a:srgbClr val="990000"/>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latin typeface="Iskoola Pota" pitchFamily="34" charset="0"/>
                          <a:cs typeface="Iskoola Pota" pitchFamily="34" charset="0"/>
                        </a:rPr>
                        <a:t>1.00</a:t>
                      </a: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3973013260"/>
      </p:ext>
    </p:extLst>
  </p:cSld>
  <p:clrMapOvr>
    <a:masterClrMapping/>
  </p:clrMapOvr>
  <p:transition spd="slow" advTm="12313">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BF363-4A47-A9A6-8FC1-48F3B07FE1B8}"/>
            </a:ext>
          </a:extLst>
        </p:cNvPr>
        <p:cNvGrpSpPr/>
        <p:nvPr/>
      </p:nvGrpSpPr>
      <p:grpSpPr>
        <a:xfrm>
          <a:off x="0" y="0"/>
          <a:ext cx="0" cy="0"/>
          <a:chOff x="0" y="0"/>
          <a:chExt cx="0" cy="0"/>
        </a:xfrm>
      </p:grpSpPr>
      <p:pic>
        <p:nvPicPr>
          <p:cNvPr id="2" name="Picture 1" descr="A football field with smoke and lights&#10;&#10;AI-generated content may be incorrect.">
            <a:extLst>
              <a:ext uri="{FF2B5EF4-FFF2-40B4-BE49-F238E27FC236}">
                <a16:creationId xmlns:a16="http://schemas.microsoft.com/office/drawing/2014/main" id="{BDADA4BA-7A4A-DA63-2D40-391847B174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650"/>
            <a:ext cx="19140177" cy="10782300"/>
          </a:xfrm>
          <a:prstGeom prst="rect">
            <a:avLst/>
          </a:prstGeom>
        </p:spPr>
      </p:pic>
      <p:sp>
        <p:nvSpPr>
          <p:cNvPr id="11" name="Rectangle 10">
            <a:extLst>
              <a:ext uri="{FF2B5EF4-FFF2-40B4-BE49-F238E27FC236}">
                <a16:creationId xmlns:a16="http://schemas.microsoft.com/office/drawing/2014/main" id="{133B2CFB-87C1-E4EA-B81C-BDF48713C809}"/>
              </a:ext>
            </a:extLst>
          </p:cNvPr>
          <p:cNvSpPr/>
          <p:nvPr/>
        </p:nvSpPr>
        <p:spPr>
          <a:xfrm>
            <a:off x="228600" y="-85520"/>
            <a:ext cx="17449800" cy="252108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TextBox 7">
            <a:extLst>
              <a:ext uri="{FF2B5EF4-FFF2-40B4-BE49-F238E27FC236}">
                <a16:creationId xmlns:a16="http://schemas.microsoft.com/office/drawing/2014/main" id="{A63ABAF2-8C45-AD47-A855-372CDE53C3FF}"/>
              </a:ext>
            </a:extLst>
          </p:cNvPr>
          <p:cNvSpPr txBox="1"/>
          <p:nvPr/>
        </p:nvSpPr>
        <p:spPr>
          <a:xfrm>
            <a:off x="914400" y="207804"/>
            <a:ext cx="16535400" cy="1790298"/>
          </a:xfrm>
          <a:prstGeom prst="rect">
            <a:avLst/>
          </a:prstGeom>
        </p:spPr>
        <p:txBody>
          <a:bodyPr wrap="square" lIns="0" tIns="0" rIns="0" bIns="0" rtlCol="0" anchor="t">
            <a:spAutoFit/>
          </a:bodyPr>
          <a:lstStyle/>
          <a:p>
            <a:pPr>
              <a:lnSpc>
                <a:spcPts val="7094"/>
              </a:lnSpc>
            </a:pPr>
            <a:r>
              <a:rPr lang="en-US" sz="5400" dirty="0">
                <a:ln w="0"/>
                <a:effectLst>
                  <a:outerShdw blurRad="38100" dist="19050" dir="2700000" algn="tl" rotWithShape="0">
                    <a:schemeClr val="dk1">
                      <a:alpha val="40000"/>
                    </a:schemeClr>
                  </a:outerShdw>
                </a:effectLst>
                <a:latin typeface="Space Mono Bold"/>
              </a:rPr>
              <a:t>2026 </a:t>
            </a:r>
            <a:r>
              <a:rPr lang="si-LK" sz="5400" dirty="0">
                <a:ln w="0"/>
                <a:effectLst>
                  <a:outerShdw blurRad="38100" dist="19050" dir="2700000" algn="tl" rotWithShape="0">
                    <a:schemeClr val="dk1">
                      <a:alpha val="40000"/>
                    </a:schemeClr>
                  </a:outerShdw>
                </a:effectLst>
                <a:latin typeface="Space Mono Bold"/>
              </a:rPr>
              <a:t>වර්ෂයේ දිස්ත්‍රික් මට්ටමින් ක්‍රියාත්මක කිරීමට අපේක්ෂිත ව්‍යාපෘති - උපමාන පාදක සංවර්ධන ප්‍රදාන (</a:t>
            </a:r>
            <a:r>
              <a:rPr lang="en-US" sz="5400" dirty="0">
                <a:ln w="0"/>
                <a:effectLst>
                  <a:outerShdw blurRad="38100" dist="19050" dir="2700000" algn="tl" rotWithShape="0">
                    <a:schemeClr val="dk1">
                      <a:alpha val="40000"/>
                    </a:schemeClr>
                  </a:outerShdw>
                </a:effectLst>
                <a:latin typeface="Space Mono Bold"/>
              </a:rPr>
              <a:t>CBG)</a:t>
            </a:r>
          </a:p>
        </p:txBody>
      </p:sp>
      <p:sp>
        <p:nvSpPr>
          <p:cNvPr id="13" name="Content Placeholder 2">
            <a:extLst>
              <a:ext uri="{FF2B5EF4-FFF2-40B4-BE49-F238E27FC236}">
                <a16:creationId xmlns:a16="http://schemas.microsoft.com/office/drawing/2014/main" id="{394B135C-5D8E-B58A-DD1F-F1417E13EF92}"/>
              </a:ext>
            </a:extLst>
          </p:cNvPr>
          <p:cNvSpPr txBox="1">
            <a:spLocks/>
          </p:cNvSpPr>
          <p:nvPr/>
        </p:nvSpPr>
        <p:spPr>
          <a:xfrm>
            <a:off x="2407290" y="2891020"/>
            <a:ext cx="9997440" cy="552704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i-LK" sz="2400" b="1" dirty="0">
                <a:solidFill>
                  <a:schemeClr val="bg1"/>
                </a:solidFill>
              </a:rPr>
              <a:t>3</a:t>
            </a:r>
            <a:r>
              <a:rPr lang="en-US" sz="2400" b="1" dirty="0">
                <a:solidFill>
                  <a:schemeClr val="bg1"/>
                </a:solidFill>
              </a:rPr>
              <a:t>.</a:t>
            </a:r>
            <a:r>
              <a:rPr lang="si-LK" sz="2400" b="1" dirty="0">
                <a:solidFill>
                  <a:schemeClr val="bg1"/>
                </a:solidFill>
              </a:rPr>
              <a:t>0</a:t>
            </a:r>
            <a:r>
              <a:rPr lang="en-US" sz="2400" b="1" dirty="0">
                <a:solidFill>
                  <a:schemeClr val="bg1"/>
                </a:solidFill>
              </a:rPr>
              <a:t> </a:t>
            </a:r>
            <a:r>
              <a:rPr lang="si-LK" sz="2400" b="1" dirty="0">
                <a:solidFill>
                  <a:schemeClr val="bg1"/>
                </a:solidFill>
              </a:rPr>
              <a:t>සංරචකය - ධාරිතා සංවර්ධනය</a:t>
            </a:r>
            <a:endParaRPr lang="en-US" sz="2400" b="1" dirty="0">
              <a:solidFill>
                <a:schemeClr val="bg1"/>
              </a:solidFill>
            </a:endParaRPr>
          </a:p>
          <a:p>
            <a:pPr marL="0" indent="0">
              <a:buNone/>
            </a:pPr>
            <a:endParaRPr lang="en-US" sz="2400" b="1" dirty="0">
              <a:solidFill>
                <a:schemeClr val="bg1"/>
              </a:solidFill>
            </a:endParaRPr>
          </a:p>
          <a:p>
            <a:pPr marL="0" indent="0">
              <a:buNone/>
            </a:pPr>
            <a:endParaRPr lang="en-US" sz="2400" b="1" dirty="0">
              <a:solidFill>
                <a:schemeClr val="bg1"/>
              </a:solidFill>
            </a:endParaRPr>
          </a:p>
          <a:p>
            <a:pPr marL="0" indent="0">
              <a:buFont typeface="Arial" pitchFamily="34" charset="0"/>
              <a:buNone/>
            </a:pPr>
            <a:endParaRPr lang="en-US" sz="2400" b="1" dirty="0">
              <a:solidFill>
                <a:schemeClr val="bg1"/>
              </a:solidFill>
            </a:endParaRPr>
          </a:p>
        </p:txBody>
      </p:sp>
      <p:graphicFrame>
        <p:nvGraphicFramePr>
          <p:cNvPr id="3" name="Table 2">
            <a:extLst>
              <a:ext uri="{FF2B5EF4-FFF2-40B4-BE49-F238E27FC236}">
                <a16:creationId xmlns:a16="http://schemas.microsoft.com/office/drawing/2014/main" id="{E536A1F5-A8E7-8A0D-5BB4-506ACAF22E5D}"/>
              </a:ext>
            </a:extLst>
          </p:cNvPr>
          <p:cNvGraphicFramePr>
            <a:graphicFrameLocks noGrp="1"/>
          </p:cNvGraphicFramePr>
          <p:nvPr>
            <p:extLst>
              <p:ext uri="{D42A27DB-BD31-4B8C-83A1-F6EECF244321}">
                <p14:modId xmlns:p14="http://schemas.microsoft.com/office/powerpoint/2010/main" val="257619431"/>
              </p:ext>
            </p:extLst>
          </p:nvPr>
        </p:nvGraphicFramePr>
        <p:xfrm>
          <a:off x="2407290" y="3848100"/>
          <a:ext cx="15271110" cy="5527040"/>
        </p:xfrm>
        <a:graphic>
          <a:graphicData uri="http://schemas.openxmlformats.org/drawingml/2006/table">
            <a:tbl>
              <a:tblPr firstRow="1" bandRow="1">
                <a:tableStyleId>{5C22544A-7EE6-4342-B048-85BDC9FD1C3A}</a:tableStyleId>
              </a:tblPr>
              <a:tblGrid>
                <a:gridCol w="2349402">
                  <a:extLst>
                    <a:ext uri="{9D8B030D-6E8A-4147-A177-3AD203B41FA5}">
                      <a16:colId xmlns:a16="http://schemas.microsoft.com/office/drawing/2014/main" val="20000"/>
                    </a:ext>
                  </a:extLst>
                </a:gridCol>
                <a:gridCol w="2573154">
                  <a:extLst>
                    <a:ext uri="{9D8B030D-6E8A-4147-A177-3AD203B41FA5}">
                      <a16:colId xmlns:a16="http://schemas.microsoft.com/office/drawing/2014/main" val="20001"/>
                    </a:ext>
                  </a:extLst>
                </a:gridCol>
                <a:gridCol w="4112185">
                  <a:extLst>
                    <a:ext uri="{9D8B030D-6E8A-4147-A177-3AD203B41FA5}">
                      <a16:colId xmlns:a16="http://schemas.microsoft.com/office/drawing/2014/main" val="20002"/>
                    </a:ext>
                  </a:extLst>
                </a:gridCol>
                <a:gridCol w="4357463">
                  <a:extLst>
                    <a:ext uri="{9D8B030D-6E8A-4147-A177-3AD203B41FA5}">
                      <a16:colId xmlns:a16="http://schemas.microsoft.com/office/drawing/2014/main" val="20003"/>
                    </a:ext>
                  </a:extLst>
                </a:gridCol>
                <a:gridCol w="1878906">
                  <a:extLst>
                    <a:ext uri="{9D8B030D-6E8A-4147-A177-3AD203B41FA5}">
                      <a16:colId xmlns:a16="http://schemas.microsoft.com/office/drawing/2014/main" val="20004"/>
                    </a:ext>
                  </a:extLst>
                </a:gridCol>
              </a:tblGrid>
              <a:tr h="2238801">
                <a:tc>
                  <a:txBody>
                    <a:bodyPr/>
                    <a:lstStyle/>
                    <a:p>
                      <a:pPr algn="ctr"/>
                      <a:r>
                        <a:rPr lang="si-LK" sz="2400" b="1" dirty="0">
                          <a:solidFill>
                            <a:sysClr val="windowText" lastClr="000000"/>
                          </a:solidFill>
                        </a:rPr>
                        <a:t>උප සංරචකය</a:t>
                      </a:r>
                      <a:endParaRPr lang="en-US" sz="2400" b="1" dirty="0">
                        <a:solidFill>
                          <a:sysClr val="windowText" lastClr="00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400" b="1" dirty="0">
                          <a:solidFill>
                            <a:sysClr val="windowText" lastClr="000000"/>
                          </a:solidFill>
                        </a:rPr>
                        <a:t>පුළුල්</a:t>
                      </a:r>
                      <a:r>
                        <a:rPr lang="si-LK" sz="2400" b="1" baseline="0" dirty="0">
                          <a:solidFill>
                            <a:sysClr val="windowText" lastClr="000000"/>
                          </a:solidFill>
                        </a:rPr>
                        <a:t> ක්‍රියාකාරකම් පරාසය</a:t>
                      </a:r>
                      <a:endParaRPr lang="en-US" sz="2400" b="1" dirty="0">
                        <a:solidFill>
                          <a:sysClr val="windowText" lastClr="00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400" b="1" dirty="0">
                          <a:solidFill>
                            <a:sysClr val="windowText" lastClr="000000"/>
                          </a:solidFill>
                        </a:rPr>
                        <a:t>ක්‍රියාකාරකම්</a:t>
                      </a:r>
                      <a:endParaRPr lang="en-US" sz="2400" b="1" dirty="0">
                        <a:solidFill>
                          <a:sysClr val="windowText" lastClr="00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i-LK" sz="2400" b="1" dirty="0">
                          <a:solidFill>
                            <a:schemeClr val="tx1"/>
                          </a:solidFill>
                        </a:rPr>
                        <a:t>ජාතික</a:t>
                      </a:r>
                      <a:r>
                        <a:rPr lang="si-LK" sz="2400" b="1" baseline="0" dirty="0">
                          <a:solidFill>
                            <a:schemeClr val="tx1"/>
                          </a:solidFill>
                        </a:rPr>
                        <a:t> ප්‍රතිපත්තියට අනුව </a:t>
                      </a:r>
                      <a:r>
                        <a:rPr lang="si-LK" sz="2400" b="1" dirty="0">
                          <a:solidFill>
                            <a:schemeClr val="tx1"/>
                          </a:solidFill>
                        </a:rPr>
                        <a:t>අපේක්ෂිත</a:t>
                      </a:r>
                      <a:r>
                        <a:rPr lang="si-LK" sz="2400" b="1" baseline="0" dirty="0">
                          <a:solidFill>
                            <a:schemeClr val="tx1"/>
                          </a:solidFill>
                        </a:rPr>
                        <a:t> ප්‍රතිඵලය</a:t>
                      </a:r>
                      <a:endParaRPr lang="en-US" sz="2400" b="1" dirty="0">
                        <a:solidFill>
                          <a:schemeClr val="tx1"/>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i-LK" sz="2400" b="1" dirty="0">
                          <a:solidFill>
                            <a:sysClr val="windowText" lastClr="000000"/>
                          </a:solidFill>
                        </a:rPr>
                        <a:t>අනුමත මුදල</a:t>
                      </a:r>
                      <a:r>
                        <a:rPr lang="si-LK" sz="2400" b="1" baseline="0" dirty="0">
                          <a:solidFill>
                            <a:sysClr val="windowText" lastClr="000000"/>
                          </a:solidFill>
                        </a:rPr>
                        <a:t> (රු.මි.)</a:t>
                      </a:r>
                      <a:endParaRPr lang="en-US" sz="2400" b="1" dirty="0">
                        <a:solidFill>
                          <a:sysClr val="windowText" lastClr="000000"/>
                        </a:solidFill>
                      </a:endParaRPr>
                    </a:p>
                    <a:p>
                      <a:pPr algn="ctr"/>
                      <a:endParaRPr lang="en-US" sz="2400" b="1" dirty="0">
                        <a:solidFill>
                          <a:sysClr val="windowText" lastClr="00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2882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n-lt"/>
                          <a:ea typeface="+mn-ea"/>
                          <a:cs typeface="+mn-cs"/>
                        </a:rPr>
                        <a:t>3.1 </a:t>
                      </a:r>
                      <a:r>
                        <a:rPr lang="si-LK" sz="2400" b="1" dirty="0"/>
                        <a:t>ක්‍රීඩා සමාජ සඳහා වැඩිදියුණු කිරීමේ වැඩසටහන්</a:t>
                      </a:r>
                      <a:endParaRPr kumimoji="0" lang="en-US" sz="2400" b="1" i="0" u="none" strike="noStrike" kern="1200" cap="none" spc="0" normalizeH="0" baseline="0" noProof="0" dirty="0">
                        <a:ln>
                          <a:noFill/>
                        </a:ln>
                        <a:solidFill>
                          <a:prstClr val="black"/>
                        </a:solidFill>
                        <a:effectLst/>
                        <a:uLnTx/>
                        <a:uFillTx/>
                        <a:latin typeface="+mn-lt"/>
                        <a:ea typeface="+mn-ea"/>
                        <a:cs typeface="+mn-cs"/>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t>3.2.1. </a:t>
                      </a:r>
                      <a:r>
                        <a:rPr lang="si-LK" sz="2400" b="1" dirty="0"/>
                        <a:t>ක්‍රීඩා</a:t>
                      </a:r>
                      <a:r>
                        <a:rPr lang="si-LK" sz="2400" b="1" baseline="0" dirty="0"/>
                        <a:t> සමාජ සඳහා පුහුණු වැඩසටහන් පැවැත්වීම</a:t>
                      </a:r>
                    </a:p>
                    <a:p>
                      <a:endParaRPr lang="en-US" sz="2400" b="1"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t>3.2.1. </a:t>
                      </a:r>
                      <a:r>
                        <a:rPr lang="si-LK" sz="2400" b="1" dirty="0"/>
                        <a:t>දිස්ත්‍රික්</a:t>
                      </a:r>
                      <a:r>
                        <a:rPr lang="si-LK" sz="2400" b="1" baseline="0" dirty="0"/>
                        <a:t> මට්ටමින් </a:t>
                      </a:r>
                      <a:r>
                        <a:rPr lang="si-LK" sz="2400" b="1" dirty="0"/>
                        <a:t>ක්‍රීඩා</a:t>
                      </a:r>
                      <a:r>
                        <a:rPr lang="si-LK" sz="2400" b="1" baseline="0" dirty="0"/>
                        <a:t> සමාජ සඳහා පුහුණු වැඩසටහන් පැවැත්වීම</a:t>
                      </a:r>
                      <a:endParaRPr lang="en-US" sz="2400" b="1"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si-LK" sz="2000" b="1" i="0" u="none" strike="noStrike" kern="1200" cap="none" spc="0" normalizeH="0" baseline="0" noProof="0" dirty="0">
                          <a:ln>
                            <a:noFill/>
                          </a:ln>
                          <a:solidFill>
                            <a:prstClr val="black"/>
                          </a:solidFill>
                          <a:effectLst/>
                          <a:uLnTx/>
                          <a:uFillTx/>
                          <a:latin typeface="+mn-lt"/>
                          <a:ea typeface="+mn-ea"/>
                          <a:cs typeface="+mn-cs"/>
                        </a:rPr>
                        <a:t> </a:t>
                      </a:r>
                      <a:r>
                        <a:rPr kumimoji="0" lang="si-LK" sz="2400" b="1" i="0" u="none" strike="noStrike" kern="1200" cap="none" spc="0" normalizeH="0" baseline="0" noProof="0" dirty="0">
                          <a:ln>
                            <a:noFill/>
                          </a:ln>
                          <a:solidFill>
                            <a:prstClr val="black"/>
                          </a:solidFill>
                          <a:effectLst/>
                          <a:uLnTx/>
                          <a:uFillTx/>
                          <a:latin typeface="+mn-lt"/>
                          <a:ea typeface="+mn-ea"/>
                          <a:cs typeface="+mn-cs"/>
                        </a:rPr>
                        <a:t>ක්‍රීඩා සඳහා විශේෂ දක්ෂතා ඇති ක්‍රීඩක, ක්‍රීඩිකාවන් හඳුනාගැනීම               </a:t>
                      </a:r>
                      <a:r>
                        <a:rPr kumimoji="0" lang="en-GB" sz="2400" b="1" i="0" u="none" strike="noStrike" kern="1200" cap="none" spc="0" normalizeH="0" baseline="0" noProof="0" dirty="0">
                          <a:ln>
                            <a:noFill/>
                          </a:ln>
                          <a:solidFill>
                            <a:srgbClr val="990000"/>
                          </a:solidFill>
                          <a:effectLst/>
                          <a:uLnTx/>
                          <a:uFillTx/>
                          <a:latin typeface="+mn-lt"/>
                          <a:ea typeface="+mn-ea"/>
                          <a:cs typeface="+mn-cs"/>
                        </a:rPr>
                        <a:t>-1.4</a:t>
                      </a:r>
                      <a:endParaRPr kumimoji="0" lang="en-US" sz="2400" b="1" i="0" u="none" strike="noStrike" kern="1200" cap="none" spc="0" normalizeH="0" baseline="0" noProof="0" dirty="0">
                        <a:ln>
                          <a:noFill/>
                        </a:ln>
                        <a:solidFill>
                          <a:srgbClr val="990000"/>
                        </a:solidFill>
                        <a:effectLst/>
                        <a:uLnTx/>
                        <a:uFillTx/>
                        <a:latin typeface="+mn-lt"/>
                        <a:ea typeface="+mn-ea"/>
                        <a:cs typeface="+mn-cs"/>
                      </a:endParaRPr>
                    </a:p>
                    <a:p>
                      <a:endParaRPr lang="en-US" sz="2400" b="1"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Iskoola Pota" pitchFamily="34" charset="0"/>
                          <a:ea typeface="+mn-ea"/>
                          <a:cs typeface="Iskoola Pota" pitchFamily="34" charset="0"/>
                        </a:rPr>
                        <a:t>2.00</a:t>
                      </a: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3223630303"/>
      </p:ext>
    </p:extLst>
  </p:cSld>
  <p:clrMapOvr>
    <a:masterClrMapping/>
  </p:clrMapOvr>
  <p:transition spd="slow" advTm="12313">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C02EC-9379-7C94-B5BE-72CA662239A2}"/>
            </a:ext>
          </a:extLst>
        </p:cNvPr>
        <p:cNvGrpSpPr/>
        <p:nvPr/>
      </p:nvGrpSpPr>
      <p:grpSpPr>
        <a:xfrm>
          <a:off x="0" y="0"/>
          <a:ext cx="0" cy="0"/>
          <a:chOff x="0" y="0"/>
          <a:chExt cx="0" cy="0"/>
        </a:xfrm>
      </p:grpSpPr>
      <p:pic>
        <p:nvPicPr>
          <p:cNvPr id="2" name="Picture 1" descr="A football field with smoke and lights&#10;&#10;AI-generated content may be incorrect.">
            <a:extLst>
              <a:ext uri="{FF2B5EF4-FFF2-40B4-BE49-F238E27FC236}">
                <a16:creationId xmlns:a16="http://schemas.microsoft.com/office/drawing/2014/main" id="{3D5152DD-1103-0CB9-F255-E48298F19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650"/>
            <a:ext cx="19140177" cy="10782300"/>
          </a:xfrm>
          <a:prstGeom prst="rect">
            <a:avLst/>
          </a:prstGeom>
        </p:spPr>
      </p:pic>
      <p:sp>
        <p:nvSpPr>
          <p:cNvPr id="11" name="Rectangle 10">
            <a:extLst>
              <a:ext uri="{FF2B5EF4-FFF2-40B4-BE49-F238E27FC236}">
                <a16:creationId xmlns:a16="http://schemas.microsoft.com/office/drawing/2014/main" id="{65626A17-4541-5077-1470-4EBDCC9DC497}"/>
              </a:ext>
            </a:extLst>
          </p:cNvPr>
          <p:cNvSpPr/>
          <p:nvPr/>
        </p:nvSpPr>
        <p:spPr>
          <a:xfrm>
            <a:off x="228600" y="-85520"/>
            <a:ext cx="17449800" cy="252108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TextBox 7">
            <a:extLst>
              <a:ext uri="{FF2B5EF4-FFF2-40B4-BE49-F238E27FC236}">
                <a16:creationId xmlns:a16="http://schemas.microsoft.com/office/drawing/2014/main" id="{615457EF-0D18-0442-3251-802AA54A8026}"/>
              </a:ext>
            </a:extLst>
          </p:cNvPr>
          <p:cNvSpPr txBox="1"/>
          <p:nvPr/>
        </p:nvSpPr>
        <p:spPr>
          <a:xfrm>
            <a:off x="914400" y="207804"/>
            <a:ext cx="16535400" cy="1790298"/>
          </a:xfrm>
          <a:prstGeom prst="rect">
            <a:avLst/>
          </a:prstGeom>
        </p:spPr>
        <p:txBody>
          <a:bodyPr wrap="square" lIns="0" tIns="0" rIns="0" bIns="0" rtlCol="0" anchor="t">
            <a:spAutoFit/>
          </a:bodyPr>
          <a:lstStyle/>
          <a:p>
            <a:pPr>
              <a:lnSpc>
                <a:spcPts val="7094"/>
              </a:lnSpc>
            </a:pPr>
            <a:r>
              <a:rPr lang="en-US" sz="5400" dirty="0">
                <a:ln w="0"/>
                <a:effectLst>
                  <a:outerShdw blurRad="38100" dist="19050" dir="2700000" algn="tl" rotWithShape="0">
                    <a:schemeClr val="dk1">
                      <a:alpha val="40000"/>
                    </a:schemeClr>
                  </a:outerShdw>
                </a:effectLst>
                <a:latin typeface="Space Mono Bold"/>
              </a:rPr>
              <a:t>2026 </a:t>
            </a:r>
            <a:r>
              <a:rPr lang="si-LK" sz="5400" dirty="0">
                <a:ln w="0"/>
                <a:effectLst>
                  <a:outerShdw blurRad="38100" dist="19050" dir="2700000" algn="tl" rotWithShape="0">
                    <a:schemeClr val="dk1">
                      <a:alpha val="40000"/>
                    </a:schemeClr>
                  </a:outerShdw>
                </a:effectLst>
                <a:latin typeface="Space Mono Bold"/>
              </a:rPr>
              <a:t>වර්ෂයේ පළාත් මට්ටමින් ක්‍රියාත්මක කිරීමට අපේක්ෂිත ව්‍යාපෘති - පළාත් නිශ්චිත සංවර්ධන ප්‍රදාන (</a:t>
            </a:r>
            <a:r>
              <a:rPr lang="en-US" sz="5400" dirty="0">
                <a:ln w="0"/>
                <a:effectLst>
                  <a:outerShdw blurRad="38100" dist="19050" dir="2700000" algn="tl" rotWithShape="0">
                    <a:schemeClr val="dk1">
                      <a:alpha val="40000"/>
                    </a:schemeClr>
                  </a:outerShdw>
                </a:effectLst>
                <a:latin typeface="Space Mono Bold"/>
              </a:rPr>
              <a:t>PSDG)</a:t>
            </a:r>
          </a:p>
        </p:txBody>
      </p:sp>
      <p:sp>
        <p:nvSpPr>
          <p:cNvPr id="13" name="Content Placeholder 2">
            <a:extLst>
              <a:ext uri="{FF2B5EF4-FFF2-40B4-BE49-F238E27FC236}">
                <a16:creationId xmlns:a16="http://schemas.microsoft.com/office/drawing/2014/main" id="{EF143307-CEBA-B910-4F3D-68236FCD9B74}"/>
              </a:ext>
            </a:extLst>
          </p:cNvPr>
          <p:cNvSpPr txBox="1">
            <a:spLocks/>
          </p:cNvSpPr>
          <p:nvPr/>
        </p:nvSpPr>
        <p:spPr>
          <a:xfrm>
            <a:off x="2407290" y="2891020"/>
            <a:ext cx="9997440" cy="552704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i-LK" sz="2400" b="1" dirty="0">
                <a:solidFill>
                  <a:schemeClr val="bg1"/>
                </a:solidFill>
              </a:rPr>
              <a:t>1. සංරචකය - පළාත්/ ජාතික හා ජාත්‍යයන්තර තරඟ සඳහා ක්‍රීඩක ක්‍රීඩිකාවන්ගේ කුසලතා වැඩි දියුණු කිරීම</a:t>
            </a:r>
          </a:p>
          <a:p>
            <a:pPr marL="0" indent="0">
              <a:buNone/>
            </a:pPr>
            <a:endParaRPr lang="en-US" sz="2400" b="1" dirty="0">
              <a:solidFill>
                <a:schemeClr val="bg1"/>
              </a:solidFill>
            </a:endParaRPr>
          </a:p>
          <a:p>
            <a:pPr marL="0" indent="0">
              <a:buNone/>
            </a:pPr>
            <a:endParaRPr lang="en-US" sz="2400" b="1" dirty="0">
              <a:solidFill>
                <a:schemeClr val="bg1"/>
              </a:solidFill>
            </a:endParaRPr>
          </a:p>
          <a:p>
            <a:pPr marL="0" indent="0">
              <a:buNone/>
            </a:pPr>
            <a:endParaRPr lang="en-US" sz="2400" b="1" dirty="0">
              <a:solidFill>
                <a:schemeClr val="bg1"/>
              </a:solidFill>
            </a:endParaRPr>
          </a:p>
          <a:p>
            <a:pPr marL="0" indent="0">
              <a:buFont typeface="Arial" pitchFamily="34" charset="0"/>
              <a:buNone/>
            </a:pPr>
            <a:endParaRPr lang="en-US" sz="2400" b="1" dirty="0">
              <a:solidFill>
                <a:schemeClr val="bg1"/>
              </a:solidFill>
            </a:endParaRPr>
          </a:p>
        </p:txBody>
      </p:sp>
      <p:graphicFrame>
        <p:nvGraphicFramePr>
          <p:cNvPr id="4" name="Table 3">
            <a:extLst>
              <a:ext uri="{FF2B5EF4-FFF2-40B4-BE49-F238E27FC236}">
                <a16:creationId xmlns:a16="http://schemas.microsoft.com/office/drawing/2014/main" id="{325ADCD1-6D34-8FFE-7D7C-6C0E6AF62768}"/>
              </a:ext>
            </a:extLst>
          </p:cNvPr>
          <p:cNvGraphicFramePr>
            <a:graphicFrameLocks noGrp="1"/>
          </p:cNvGraphicFramePr>
          <p:nvPr>
            <p:extLst>
              <p:ext uri="{D42A27DB-BD31-4B8C-83A1-F6EECF244321}">
                <p14:modId xmlns:p14="http://schemas.microsoft.com/office/powerpoint/2010/main" val="2672394046"/>
              </p:ext>
            </p:extLst>
          </p:nvPr>
        </p:nvGraphicFramePr>
        <p:xfrm>
          <a:off x="2417018" y="3897203"/>
          <a:ext cx="15261382" cy="5742099"/>
        </p:xfrm>
        <a:graphic>
          <a:graphicData uri="http://schemas.openxmlformats.org/drawingml/2006/table">
            <a:tbl>
              <a:tblPr firstRow="1" bandRow="1">
                <a:tableStyleId>{00A15C55-8517-42AA-B614-E9B94910E393}</a:tableStyleId>
              </a:tblPr>
              <a:tblGrid>
                <a:gridCol w="2964441">
                  <a:extLst>
                    <a:ext uri="{9D8B030D-6E8A-4147-A177-3AD203B41FA5}">
                      <a16:colId xmlns:a16="http://schemas.microsoft.com/office/drawing/2014/main" val="20000"/>
                    </a:ext>
                  </a:extLst>
                </a:gridCol>
                <a:gridCol w="4611352">
                  <a:extLst>
                    <a:ext uri="{9D8B030D-6E8A-4147-A177-3AD203B41FA5}">
                      <a16:colId xmlns:a16="http://schemas.microsoft.com/office/drawing/2014/main" val="20001"/>
                    </a:ext>
                  </a:extLst>
                </a:gridCol>
                <a:gridCol w="4326624">
                  <a:extLst>
                    <a:ext uri="{9D8B030D-6E8A-4147-A177-3AD203B41FA5}">
                      <a16:colId xmlns:a16="http://schemas.microsoft.com/office/drawing/2014/main" val="20002"/>
                    </a:ext>
                  </a:extLst>
                </a:gridCol>
                <a:gridCol w="3358965">
                  <a:extLst>
                    <a:ext uri="{9D8B030D-6E8A-4147-A177-3AD203B41FA5}">
                      <a16:colId xmlns:a16="http://schemas.microsoft.com/office/drawing/2014/main" val="20003"/>
                    </a:ext>
                  </a:extLst>
                </a:gridCol>
              </a:tblGrid>
              <a:tr h="1359241">
                <a:tc>
                  <a:txBody>
                    <a:bodyPr/>
                    <a:lstStyle/>
                    <a:p>
                      <a:r>
                        <a:rPr lang="si-LK" sz="2400" b="1" dirty="0">
                          <a:solidFill>
                            <a:sysClr val="windowText" lastClr="000000"/>
                          </a:solidFill>
                        </a:rPr>
                        <a:t>උප සංරචකය</a:t>
                      </a:r>
                      <a:endParaRPr lang="en-US" sz="2400" b="1" dirty="0">
                        <a:solidFill>
                          <a:sysClr val="windowText" lastClr="000000"/>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i-LK" sz="2400" b="1" dirty="0">
                          <a:solidFill>
                            <a:sysClr val="windowText" lastClr="000000"/>
                          </a:solidFill>
                        </a:rPr>
                        <a:t>පුළුල්</a:t>
                      </a:r>
                      <a:r>
                        <a:rPr lang="si-LK" sz="2400" b="1" baseline="0" dirty="0">
                          <a:solidFill>
                            <a:sysClr val="windowText" lastClr="000000"/>
                          </a:solidFill>
                        </a:rPr>
                        <a:t> ක්‍රියාකාරකම් පරාසය</a:t>
                      </a:r>
                      <a:endParaRPr lang="en-US" sz="2400" b="1" dirty="0">
                        <a:solidFill>
                          <a:sysClr val="windowText" lastClr="000000"/>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i-LK" sz="2400" b="1" dirty="0">
                          <a:solidFill>
                            <a:schemeClr val="tx1"/>
                          </a:solidFill>
                        </a:rPr>
                        <a:t>ජාතික</a:t>
                      </a:r>
                      <a:r>
                        <a:rPr lang="si-LK" sz="2400" b="1" baseline="0" dirty="0">
                          <a:solidFill>
                            <a:schemeClr val="tx1"/>
                          </a:solidFill>
                        </a:rPr>
                        <a:t> ප්‍රතිපත්තියට අනුව </a:t>
                      </a:r>
                      <a:r>
                        <a:rPr lang="si-LK" sz="2400" b="1" dirty="0">
                          <a:solidFill>
                            <a:schemeClr val="tx1"/>
                          </a:solidFill>
                        </a:rPr>
                        <a:t>අපේක්ෂිත</a:t>
                      </a:r>
                      <a:r>
                        <a:rPr lang="si-LK" sz="2400" b="1" baseline="0" dirty="0">
                          <a:solidFill>
                            <a:schemeClr val="tx1"/>
                          </a:solidFill>
                        </a:rPr>
                        <a:t> ප්‍රතිඵලය</a:t>
                      </a:r>
                      <a:endParaRPr lang="en-US" sz="2400" b="1" dirty="0">
                        <a:solidFill>
                          <a:schemeClr val="tx1"/>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i-LK" sz="2400" b="1" dirty="0">
                          <a:solidFill>
                            <a:sysClr val="windowText" lastClr="000000"/>
                          </a:solidFill>
                        </a:rPr>
                        <a:t>ප්‍රතිපාදන ප්‍රමාණය </a:t>
                      </a:r>
                      <a:r>
                        <a:rPr lang="si-LK" sz="2400" b="1" dirty="0">
                          <a:solidFill>
                            <a:sysClr val="windowText" lastClr="000000"/>
                          </a:solidFill>
                          <a:latin typeface="Calibri"/>
                        </a:rPr>
                        <a:t>(</a:t>
                      </a:r>
                      <a:r>
                        <a:rPr lang="si-LK" sz="2400" b="1" dirty="0">
                          <a:solidFill>
                            <a:sysClr val="windowText" lastClr="000000"/>
                          </a:solidFill>
                        </a:rPr>
                        <a:t>රු.මි.</a:t>
                      </a:r>
                      <a:r>
                        <a:rPr lang="si-LK" sz="2400" b="1" dirty="0">
                          <a:solidFill>
                            <a:sysClr val="windowText" lastClr="000000"/>
                          </a:solidFill>
                          <a:latin typeface="Calibri"/>
                        </a:rPr>
                        <a:t>)</a:t>
                      </a:r>
                      <a:endParaRPr lang="en-US" sz="2400" b="1" dirty="0">
                        <a:solidFill>
                          <a:sysClr val="windowText" lastClr="000000"/>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91429">
                <a:tc rowSpan="2">
                  <a:txBody>
                    <a:bodyPr/>
                    <a:lstStyle/>
                    <a:p>
                      <a:r>
                        <a:rPr kumimoji="0" lang="si-LK" sz="2400" b="1" u="none" strike="noStrike" kern="1200" cap="none" spc="0" normalizeH="0" baseline="0" noProof="0" dirty="0">
                          <a:ln>
                            <a:noFill/>
                          </a:ln>
                          <a:effectLst/>
                          <a:uLnTx/>
                          <a:uFillTx/>
                        </a:rPr>
                        <a:t>1.3 .ක්‍රීඩක, ක්‍රීඩිකාවන් සඳහා පුහුණු වැඩසටහන් පැවැත්වීම</a:t>
                      </a:r>
                      <a:endParaRPr lang="en-US" sz="2400" b="1"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i-LK" sz="2400" b="1" dirty="0"/>
                        <a:t>1.3.1 </a:t>
                      </a:r>
                      <a:r>
                        <a:rPr lang="si-LK" sz="2400" b="1" baseline="0" dirty="0"/>
                        <a:t>ජාතික ක්‍රීඩා සඳහා සහභාගී වන ක්‍රීඩක ක්‍රීඩිකාවන් සඳහා පුහුණු කඳවුරු පැවැත්වීම. </a:t>
                      </a:r>
                    </a:p>
                    <a:p>
                      <a:endParaRPr lang="si-LK" sz="2400" b="1" baseline="0"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l" defTabSz="912114" rtl="0" eaLnBrk="1" fontAlgn="auto" latinLnBrk="0" hangingPunct="1">
                        <a:lnSpc>
                          <a:spcPct val="100000"/>
                        </a:lnSpc>
                        <a:spcBef>
                          <a:spcPts val="0"/>
                        </a:spcBef>
                        <a:spcAft>
                          <a:spcPts val="0"/>
                        </a:spcAft>
                        <a:buClrTx/>
                        <a:buSzTx/>
                        <a:buFontTx/>
                        <a:buNone/>
                        <a:tabLst/>
                        <a:defRPr/>
                      </a:pPr>
                      <a:r>
                        <a:rPr lang="si-LK" sz="2000" b="1" dirty="0">
                          <a:solidFill>
                            <a:schemeClr val="tx1"/>
                          </a:solidFill>
                        </a:rPr>
                        <a:t> </a:t>
                      </a:r>
                      <a:r>
                        <a:rPr lang="si-LK" sz="2400" b="1" dirty="0">
                          <a:solidFill>
                            <a:schemeClr val="tx1"/>
                          </a:solidFill>
                        </a:rPr>
                        <a:t>ක්‍රීඩා සඳහා</a:t>
                      </a:r>
                      <a:r>
                        <a:rPr lang="si-LK" sz="2400" b="1" baseline="0" dirty="0">
                          <a:solidFill>
                            <a:schemeClr val="tx1"/>
                          </a:solidFill>
                        </a:rPr>
                        <a:t> විශේෂ දක්ෂතා ඇති ක්‍රීඩක, ක්‍රීඩිකාවන් හඳුනාගැනීම              </a:t>
                      </a:r>
                      <a:r>
                        <a:rPr kumimoji="0" lang="en-GB" sz="2400" b="1" u="none" strike="noStrike" kern="1200" cap="none" spc="0" normalizeH="0" baseline="0" noProof="0" dirty="0">
                          <a:ln>
                            <a:noFill/>
                          </a:ln>
                          <a:solidFill>
                            <a:srgbClr val="990000"/>
                          </a:solidFill>
                          <a:effectLst/>
                          <a:uLnTx/>
                          <a:uFillTx/>
                        </a:rPr>
                        <a:t>-1.4</a:t>
                      </a:r>
                      <a:endParaRPr lang="en-US" sz="2400" b="1" dirty="0">
                        <a:solidFill>
                          <a:srgbClr val="990000"/>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800" b="1" dirty="0">
                          <a:cs typeface="+mn-cs"/>
                        </a:rPr>
                        <a:t>3.00</a:t>
                      </a:r>
                      <a:endParaRPr lang="en-US" sz="2800" b="1" dirty="0">
                        <a:cs typeface="+mn-cs"/>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91429">
                <a:tc vMerge="1">
                  <a:txBody>
                    <a:bodyPr/>
                    <a:lstStyle/>
                    <a:p>
                      <a:endParaRPr lang="en-US"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i-LK" sz="2400" b="1" dirty="0"/>
                        <a:t>1.3.2. බද්දේගම ක්‍රීඩා සංවර්ධන හා පුහුණු මධ්‍යස්ථානයේ පුහුණු වැඩසටහන් පැවැත්වීම.</a:t>
                      </a:r>
                    </a:p>
                    <a:p>
                      <a:endParaRPr lang="si-LK" sz="2400" b="1"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si-LK" sz="2400" b="1"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800" b="1" dirty="0">
                          <a:cs typeface="+mn-cs"/>
                        </a:rPr>
                        <a:t>1.50</a:t>
                      </a: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3447556002"/>
      </p:ext>
    </p:extLst>
  </p:cSld>
  <p:clrMapOvr>
    <a:masterClrMapping/>
  </p:clrMapOvr>
  <p:transition spd="slow" advTm="12313">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8B2A2-8A43-D287-EAA1-DC7FF34D811A}"/>
            </a:ext>
          </a:extLst>
        </p:cNvPr>
        <p:cNvGrpSpPr/>
        <p:nvPr/>
      </p:nvGrpSpPr>
      <p:grpSpPr>
        <a:xfrm>
          <a:off x="0" y="0"/>
          <a:ext cx="0" cy="0"/>
          <a:chOff x="0" y="0"/>
          <a:chExt cx="0" cy="0"/>
        </a:xfrm>
      </p:grpSpPr>
      <p:pic>
        <p:nvPicPr>
          <p:cNvPr id="2" name="Picture 1" descr="A football field with smoke and lights&#10;&#10;AI-generated content may be incorrect.">
            <a:extLst>
              <a:ext uri="{FF2B5EF4-FFF2-40B4-BE49-F238E27FC236}">
                <a16:creationId xmlns:a16="http://schemas.microsoft.com/office/drawing/2014/main" id="{72E3BB5A-7175-51A3-C2F2-9A053F1ADD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650"/>
            <a:ext cx="19140177" cy="10782300"/>
          </a:xfrm>
          <a:prstGeom prst="rect">
            <a:avLst/>
          </a:prstGeom>
        </p:spPr>
      </p:pic>
      <p:sp>
        <p:nvSpPr>
          <p:cNvPr id="11" name="Rectangle 10">
            <a:extLst>
              <a:ext uri="{FF2B5EF4-FFF2-40B4-BE49-F238E27FC236}">
                <a16:creationId xmlns:a16="http://schemas.microsoft.com/office/drawing/2014/main" id="{492449AD-336C-3BA5-2F6C-BEF25968A494}"/>
              </a:ext>
            </a:extLst>
          </p:cNvPr>
          <p:cNvSpPr/>
          <p:nvPr/>
        </p:nvSpPr>
        <p:spPr>
          <a:xfrm>
            <a:off x="228600" y="-85520"/>
            <a:ext cx="17449800" cy="252108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TextBox 7">
            <a:extLst>
              <a:ext uri="{FF2B5EF4-FFF2-40B4-BE49-F238E27FC236}">
                <a16:creationId xmlns:a16="http://schemas.microsoft.com/office/drawing/2014/main" id="{3B9CF022-2273-2BC5-2E65-4FD0CF250209}"/>
              </a:ext>
            </a:extLst>
          </p:cNvPr>
          <p:cNvSpPr txBox="1"/>
          <p:nvPr/>
        </p:nvSpPr>
        <p:spPr>
          <a:xfrm>
            <a:off x="914400" y="207804"/>
            <a:ext cx="16535400" cy="1790298"/>
          </a:xfrm>
          <a:prstGeom prst="rect">
            <a:avLst/>
          </a:prstGeom>
        </p:spPr>
        <p:txBody>
          <a:bodyPr wrap="square" lIns="0" tIns="0" rIns="0" bIns="0" rtlCol="0" anchor="t">
            <a:spAutoFit/>
          </a:bodyPr>
          <a:lstStyle/>
          <a:p>
            <a:pPr>
              <a:lnSpc>
                <a:spcPts val="7094"/>
              </a:lnSpc>
            </a:pPr>
            <a:r>
              <a:rPr lang="en-US" sz="5400" dirty="0">
                <a:ln w="0"/>
                <a:effectLst>
                  <a:outerShdw blurRad="38100" dist="19050" dir="2700000" algn="tl" rotWithShape="0">
                    <a:schemeClr val="dk1">
                      <a:alpha val="40000"/>
                    </a:schemeClr>
                  </a:outerShdw>
                </a:effectLst>
                <a:latin typeface="Space Mono Bold"/>
              </a:rPr>
              <a:t>2026 </a:t>
            </a:r>
            <a:r>
              <a:rPr lang="si-LK" sz="5400" dirty="0">
                <a:ln w="0"/>
                <a:effectLst>
                  <a:outerShdw blurRad="38100" dist="19050" dir="2700000" algn="tl" rotWithShape="0">
                    <a:schemeClr val="dk1">
                      <a:alpha val="40000"/>
                    </a:schemeClr>
                  </a:outerShdw>
                </a:effectLst>
                <a:latin typeface="Space Mono Bold"/>
              </a:rPr>
              <a:t>වර්ෂයේ පළාත් මට්ටමින් ක්‍රියාත්මක කිරීමට අපේක්ෂිත ව්‍යාපෘති - පළාත් නිශ්චිත සංවර්ධන ප්‍රදාන (</a:t>
            </a:r>
            <a:r>
              <a:rPr lang="en-US" sz="5400" dirty="0">
                <a:ln w="0"/>
                <a:effectLst>
                  <a:outerShdw blurRad="38100" dist="19050" dir="2700000" algn="tl" rotWithShape="0">
                    <a:schemeClr val="dk1">
                      <a:alpha val="40000"/>
                    </a:schemeClr>
                  </a:outerShdw>
                </a:effectLst>
                <a:latin typeface="Space Mono Bold"/>
              </a:rPr>
              <a:t>PSDG)</a:t>
            </a:r>
          </a:p>
        </p:txBody>
      </p:sp>
      <p:sp>
        <p:nvSpPr>
          <p:cNvPr id="13" name="Content Placeholder 2">
            <a:extLst>
              <a:ext uri="{FF2B5EF4-FFF2-40B4-BE49-F238E27FC236}">
                <a16:creationId xmlns:a16="http://schemas.microsoft.com/office/drawing/2014/main" id="{87C12B17-0AA3-65AA-C2E4-D2AE5B16D1D5}"/>
              </a:ext>
            </a:extLst>
          </p:cNvPr>
          <p:cNvSpPr txBox="1">
            <a:spLocks/>
          </p:cNvSpPr>
          <p:nvPr/>
        </p:nvSpPr>
        <p:spPr>
          <a:xfrm>
            <a:off x="2407290" y="2891020"/>
            <a:ext cx="9997440" cy="552704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i-LK" sz="2400" b="1" dirty="0">
                <a:solidFill>
                  <a:schemeClr val="bg1"/>
                </a:solidFill>
              </a:rPr>
              <a:t>1. සංරචකය - පළාත්/ ජාතික හා ජාත්‍යයන්තර තරඟ සඳහා ක්‍රීඩක ක්‍රීඩිකාවන්ගේ කුසලතා වැඩි දියුණු කිරීම</a:t>
            </a:r>
          </a:p>
          <a:p>
            <a:pPr marL="0" indent="0">
              <a:buNone/>
            </a:pPr>
            <a:endParaRPr lang="en-US" sz="2400" b="1" dirty="0">
              <a:solidFill>
                <a:schemeClr val="bg1"/>
              </a:solidFill>
            </a:endParaRPr>
          </a:p>
          <a:p>
            <a:pPr marL="0" indent="0">
              <a:buNone/>
            </a:pPr>
            <a:endParaRPr lang="en-US" sz="2400" b="1" dirty="0">
              <a:solidFill>
                <a:schemeClr val="bg1"/>
              </a:solidFill>
            </a:endParaRPr>
          </a:p>
          <a:p>
            <a:pPr marL="0" indent="0">
              <a:buNone/>
            </a:pPr>
            <a:endParaRPr lang="en-US" sz="2400" b="1" dirty="0">
              <a:solidFill>
                <a:schemeClr val="bg1"/>
              </a:solidFill>
            </a:endParaRPr>
          </a:p>
          <a:p>
            <a:pPr marL="0" indent="0">
              <a:buFont typeface="Arial" pitchFamily="34" charset="0"/>
              <a:buNone/>
            </a:pPr>
            <a:endParaRPr lang="en-US" sz="2400" b="1" dirty="0">
              <a:solidFill>
                <a:schemeClr val="bg1"/>
              </a:solidFill>
            </a:endParaRPr>
          </a:p>
        </p:txBody>
      </p:sp>
      <p:graphicFrame>
        <p:nvGraphicFramePr>
          <p:cNvPr id="3" name="Table 2">
            <a:extLst>
              <a:ext uri="{FF2B5EF4-FFF2-40B4-BE49-F238E27FC236}">
                <a16:creationId xmlns:a16="http://schemas.microsoft.com/office/drawing/2014/main" id="{D609D615-7096-B82E-4A12-4459421A8228}"/>
              </a:ext>
            </a:extLst>
          </p:cNvPr>
          <p:cNvGraphicFramePr>
            <a:graphicFrameLocks noGrp="1"/>
          </p:cNvGraphicFramePr>
          <p:nvPr>
            <p:extLst>
              <p:ext uri="{D42A27DB-BD31-4B8C-83A1-F6EECF244321}">
                <p14:modId xmlns:p14="http://schemas.microsoft.com/office/powerpoint/2010/main" val="3221958441"/>
              </p:ext>
            </p:extLst>
          </p:nvPr>
        </p:nvGraphicFramePr>
        <p:xfrm>
          <a:off x="2407290" y="3961364"/>
          <a:ext cx="15271110" cy="5527039"/>
        </p:xfrm>
        <a:graphic>
          <a:graphicData uri="http://schemas.openxmlformats.org/drawingml/2006/table">
            <a:tbl>
              <a:tblPr firstRow="1" bandRow="1">
                <a:tableStyleId>{00A15C55-8517-42AA-B614-E9B94910E393}</a:tableStyleId>
              </a:tblPr>
              <a:tblGrid>
                <a:gridCol w="3295923">
                  <a:extLst>
                    <a:ext uri="{9D8B030D-6E8A-4147-A177-3AD203B41FA5}">
                      <a16:colId xmlns:a16="http://schemas.microsoft.com/office/drawing/2014/main" val="20000"/>
                    </a:ext>
                  </a:extLst>
                </a:gridCol>
                <a:gridCol w="3845243">
                  <a:extLst>
                    <a:ext uri="{9D8B030D-6E8A-4147-A177-3AD203B41FA5}">
                      <a16:colId xmlns:a16="http://schemas.microsoft.com/office/drawing/2014/main" val="20001"/>
                    </a:ext>
                  </a:extLst>
                </a:gridCol>
                <a:gridCol w="4768838">
                  <a:extLst>
                    <a:ext uri="{9D8B030D-6E8A-4147-A177-3AD203B41FA5}">
                      <a16:colId xmlns:a16="http://schemas.microsoft.com/office/drawing/2014/main" val="20002"/>
                    </a:ext>
                  </a:extLst>
                </a:gridCol>
                <a:gridCol w="3361106">
                  <a:extLst>
                    <a:ext uri="{9D8B030D-6E8A-4147-A177-3AD203B41FA5}">
                      <a16:colId xmlns:a16="http://schemas.microsoft.com/office/drawing/2014/main" val="20003"/>
                    </a:ext>
                  </a:extLst>
                </a:gridCol>
              </a:tblGrid>
              <a:tr h="907823">
                <a:tc>
                  <a:txBody>
                    <a:bodyPr/>
                    <a:lstStyle/>
                    <a:p>
                      <a:r>
                        <a:rPr lang="si-LK" sz="2400" b="1" dirty="0">
                          <a:solidFill>
                            <a:sysClr val="windowText" lastClr="000000"/>
                          </a:solidFill>
                        </a:rPr>
                        <a:t>උප සංරචකය</a:t>
                      </a:r>
                      <a:endParaRPr lang="en-US" sz="2400" b="1" dirty="0">
                        <a:solidFill>
                          <a:sysClr val="windowText" lastClr="000000"/>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i-LK" sz="2400" b="1" dirty="0">
                          <a:solidFill>
                            <a:sysClr val="windowText" lastClr="000000"/>
                          </a:solidFill>
                        </a:rPr>
                        <a:t>පුළුල්</a:t>
                      </a:r>
                      <a:r>
                        <a:rPr lang="si-LK" sz="2400" b="1" baseline="0" dirty="0">
                          <a:solidFill>
                            <a:sysClr val="windowText" lastClr="000000"/>
                          </a:solidFill>
                        </a:rPr>
                        <a:t> ක්‍රියාකාරකම් පරාසය</a:t>
                      </a:r>
                      <a:endParaRPr lang="en-US" sz="2400" b="1" dirty="0">
                        <a:solidFill>
                          <a:sysClr val="windowText" lastClr="000000"/>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i-LK" sz="2400" b="1" dirty="0">
                          <a:solidFill>
                            <a:schemeClr val="tx1"/>
                          </a:solidFill>
                        </a:rPr>
                        <a:t>ජාතික</a:t>
                      </a:r>
                      <a:r>
                        <a:rPr lang="si-LK" sz="2400" b="1" baseline="0" dirty="0">
                          <a:solidFill>
                            <a:schemeClr val="tx1"/>
                          </a:solidFill>
                        </a:rPr>
                        <a:t> ප්‍රතිපත්තියට අනුව </a:t>
                      </a:r>
                      <a:r>
                        <a:rPr lang="si-LK" sz="2400" b="1" dirty="0">
                          <a:solidFill>
                            <a:schemeClr val="tx1"/>
                          </a:solidFill>
                        </a:rPr>
                        <a:t>අපේක්ෂිත</a:t>
                      </a:r>
                      <a:r>
                        <a:rPr lang="si-LK" sz="2400" b="1" baseline="0" dirty="0">
                          <a:solidFill>
                            <a:schemeClr val="tx1"/>
                          </a:solidFill>
                        </a:rPr>
                        <a:t> ප්‍රතිඵලය</a:t>
                      </a:r>
                      <a:endParaRPr lang="en-US" sz="2400" b="1" dirty="0">
                        <a:solidFill>
                          <a:schemeClr val="tx1"/>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i-LK" sz="2400" b="1" dirty="0">
                          <a:solidFill>
                            <a:sysClr val="windowText" lastClr="000000"/>
                          </a:solidFill>
                        </a:rPr>
                        <a:t>ප්‍රතිපාදන ප්‍රමාණය </a:t>
                      </a:r>
                      <a:r>
                        <a:rPr lang="si-LK" sz="2400" b="1" dirty="0">
                          <a:solidFill>
                            <a:sysClr val="windowText" lastClr="000000"/>
                          </a:solidFill>
                          <a:latin typeface="Calibri"/>
                        </a:rPr>
                        <a:t>(</a:t>
                      </a:r>
                      <a:r>
                        <a:rPr lang="si-LK" sz="2400" b="1" dirty="0">
                          <a:solidFill>
                            <a:sysClr val="windowText" lastClr="000000"/>
                          </a:solidFill>
                        </a:rPr>
                        <a:t>රු.මි.</a:t>
                      </a:r>
                      <a:r>
                        <a:rPr lang="si-LK" sz="2400" b="1" dirty="0">
                          <a:solidFill>
                            <a:sysClr val="windowText" lastClr="000000"/>
                          </a:solidFill>
                          <a:latin typeface="Calibri"/>
                        </a:rPr>
                        <a:t>)</a:t>
                      </a:r>
                      <a:endParaRPr lang="en-US" sz="2400" b="1" dirty="0">
                        <a:solidFill>
                          <a:sysClr val="windowText" lastClr="000000"/>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09353">
                <a:tc rowSpan="3">
                  <a:txBody>
                    <a:bodyPr/>
                    <a:lstStyle/>
                    <a:p>
                      <a:r>
                        <a:rPr kumimoji="0" lang="si-LK" sz="2400" b="1" u="none" strike="noStrike" kern="1200" cap="none" spc="0" normalizeH="0" baseline="0" noProof="0" dirty="0">
                          <a:ln>
                            <a:noFill/>
                          </a:ln>
                          <a:effectLst/>
                          <a:uLnTx/>
                          <a:uFillTx/>
                        </a:rPr>
                        <a:t>1.3 .ක්‍රීඩක, ක්‍රීඩිකාවන් සඳහා පුහුණු වැඩසටහන් පැවැත්වීම</a:t>
                      </a:r>
                      <a:endParaRPr lang="en-US" sz="2400" b="1"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i-LK" sz="2400" b="1" dirty="0"/>
                        <a:t>1.3.3.1. දිස්ත්‍රික් හා පළාත් මට්ටමෙන් ක්‍රීඩා සංචිත පිහිටුවීම.</a:t>
                      </a:r>
                    </a:p>
                    <a:p>
                      <a:endParaRPr lang="si-LK" sz="2400" b="1"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i-LK" sz="2400" b="1" dirty="0">
                          <a:solidFill>
                            <a:schemeClr val="tx1"/>
                          </a:solidFill>
                        </a:rPr>
                        <a:t>පාසල්</a:t>
                      </a:r>
                      <a:r>
                        <a:rPr lang="si-LK" sz="2400" b="1" baseline="0" dirty="0">
                          <a:solidFill>
                            <a:schemeClr val="tx1"/>
                          </a:solidFill>
                        </a:rPr>
                        <a:t> මට්ටමේදීම දක්ෂතා ඇති දරුවන් හඳුනාගෙන ඔවුන් ජාතික තලයට ගෙන ඒමට හැකියාව ලැබීම </a:t>
                      </a:r>
                      <a:r>
                        <a:rPr lang="en-GB" sz="2400" b="1" dirty="0">
                          <a:solidFill>
                            <a:schemeClr val="tx1"/>
                          </a:solidFill>
                        </a:rPr>
                        <a:t> </a:t>
                      </a:r>
                      <a:r>
                        <a:rPr kumimoji="0" lang="en-GB" sz="2400" b="1" u="none" strike="noStrike" kern="1200" cap="none" spc="0" normalizeH="0" baseline="0" noProof="0" dirty="0">
                          <a:ln>
                            <a:noFill/>
                          </a:ln>
                          <a:solidFill>
                            <a:srgbClr val="990000"/>
                          </a:solidFill>
                          <a:effectLst/>
                          <a:uLnTx/>
                          <a:uFillTx/>
                        </a:rPr>
                        <a:t>-1.4</a:t>
                      </a:r>
                      <a:endParaRPr lang="en-US" sz="2400" b="1" dirty="0">
                        <a:solidFill>
                          <a:srgbClr val="990000"/>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si-LK" sz="2800" b="1" dirty="0">
                          <a:latin typeface="Iskoola Pota" pitchFamily="34" charset="0"/>
                          <a:cs typeface="Iskoola Pota" pitchFamily="34" charset="0"/>
                        </a:rPr>
                        <a:t>9.00</a:t>
                      </a: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30548">
                <a:tc vMerge="1">
                  <a:txBody>
                    <a:bodyPr/>
                    <a:lstStyle/>
                    <a:p>
                      <a:endParaRPr lang="en-US"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i-LK" sz="2400" b="1" dirty="0"/>
                        <a:t>1.3.3.2 ස්ථාපිත ක්‍රීඩා සංචිත පිහිටුවීම සඳහා</a:t>
                      </a:r>
                      <a:r>
                        <a:rPr lang="si-LK" sz="2400" b="1" baseline="0" dirty="0"/>
                        <a:t> </a:t>
                      </a:r>
                      <a:r>
                        <a:rPr lang="si-LK" sz="2400" b="1" dirty="0"/>
                        <a:t>පුහුණු වැඩසටහන් පැවැත්වීම.</a:t>
                      </a:r>
                    </a:p>
                    <a:p>
                      <a:pPr marL="0" marR="0" indent="0" algn="l" defTabSz="914400" rtl="0" eaLnBrk="1" fontAlgn="auto" latinLnBrk="0" hangingPunct="1">
                        <a:lnSpc>
                          <a:spcPct val="100000"/>
                        </a:lnSpc>
                        <a:spcBef>
                          <a:spcPts val="0"/>
                        </a:spcBef>
                        <a:spcAft>
                          <a:spcPts val="0"/>
                        </a:spcAft>
                        <a:buClrTx/>
                        <a:buSzTx/>
                        <a:buFontTx/>
                        <a:buNone/>
                        <a:tabLst/>
                        <a:defRPr/>
                      </a:pPr>
                      <a:endParaRPr lang="si-LK" sz="2400" b="1"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2079315">
                <a:tc vMerge="1">
                  <a:txBody>
                    <a:bodyPr/>
                    <a:lstStyle/>
                    <a:p>
                      <a:endParaRPr lang="en-US"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i-LK" sz="2400" b="1"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990000"/>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800" b="1" dirty="0">
                          <a:latin typeface="Iskoola Pota" pitchFamily="34" charset="0"/>
                          <a:cs typeface="Iskoola Pota" pitchFamily="34" charset="0"/>
                        </a:rPr>
                        <a:t>9.00</a:t>
                      </a: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3314011644"/>
      </p:ext>
    </p:extLst>
  </p:cSld>
  <p:clrMapOvr>
    <a:masterClrMapping/>
  </p:clrMapOvr>
  <p:transition spd="slow" advTm="12313">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FC791-5372-96F0-B88C-B04F7C6FAF05}"/>
            </a:ext>
          </a:extLst>
        </p:cNvPr>
        <p:cNvGrpSpPr/>
        <p:nvPr/>
      </p:nvGrpSpPr>
      <p:grpSpPr>
        <a:xfrm>
          <a:off x="0" y="0"/>
          <a:ext cx="0" cy="0"/>
          <a:chOff x="0" y="0"/>
          <a:chExt cx="0" cy="0"/>
        </a:xfrm>
      </p:grpSpPr>
      <p:pic>
        <p:nvPicPr>
          <p:cNvPr id="2" name="Picture 1" descr="A football field with smoke and lights&#10;&#10;AI-generated content may be incorrect.">
            <a:extLst>
              <a:ext uri="{FF2B5EF4-FFF2-40B4-BE49-F238E27FC236}">
                <a16:creationId xmlns:a16="http://schemas.microsoft.com/office/drawing/2014/main" id="{A931DAC5-61AD-6E4C-0395-6BC0FBE15D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650"/>
            <a:ext cx="19140177" cy="10782300"/>
          </a:xfrm>
          <a:prstGeom prst="rect">
            <a:avLst/>
          </a:prstGeom>
        </p:spPr>
      </p:pic>
      <p:sp>
        <p:nvSpPr>
          <p:cNvPr id="11" name="Rectangle 10">
            <a:extLst>
              <a:ext uri="{FF2B5EF4-FFF2-40B4-BE49-F238E27FC236}">
                <a16:creationId xmlns:a16="http://schemas.microsoft.com/office/drawing/2014/main" id="{C7F9A70F-9A66-521A-4E14-7B75D82B47ED}"/>
              </a:ext>
            </a:extLst>
          </p:cNvPr>
          <p:cNvSpPr/>
          <p:nvPr/>
        </p:nvSpPr>
        <p:spPr>
          <a:xfrm>
            <a:off x="228600" y="-85520"/>
            <a:ext cx="17449800" cy="252108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TextBox 7">
            <a:extLst>
              <a:ext uri="{FF2B5EF4-FFF2-40B4-BE49-F238E27FC236}">
                <a16:creationId xmlns:a16="http://schemas.microsoft.com/office/drawing/2014/main" id="{E46996BB-5FD0-E967-6D72-BCB3E731FD88}"/>
              </a:ext>
            </a:extLst>
          </p:cNvPr>
          <p:cNvSpPr txBox="1"/>
          <p:nvPr/>
        </p:nvSpPr>
        <p:spPr>
          <a:xfrm>
            <a:off x="914400" y="207804"/>
            <a:ext cx="16535400" cy="1790298"/>
          </a:xfrm>
          <a:prstGeom prst="rect">
            <a:avLst/>
          </a:prstGeom>
        </p:spPr>
        <p:txBody>
          <a:bodyPr wrap="square" lIns="0" tIns="0" rIns="0" bIns="0" rtlCol="0" anchor="t">
            <a:spAutoFit/>
          </a:bodyPr>
          <a:lstStyle/>
          <a:p>
            <a:pPr>
              <a:lnSpc>
                <a:spcPts val="7094"/>
              </a:lnSpc>
            </a:pPr>
            <a:r>
              <a:rPr lang="en-US" sz="5400" dirty="0">
                <a:ln w="0"/>
                <a:effectLst>
                  <a:outerShdw blurRad="38100" dist="19050" dir="2700000" algn="tl" rotWithShape="0">
                    <a:schemeClr val="dk1">
                      <a:alpha val="40000"/>
                    </a:schemeClr>
                  </a:outerShdw>
                </a:effectLst>
                <a:latin typeface="Space Mono Bold"/>
              </a:rPr>
              <a:t>2026 </a:t>
            </a:r>
            <a:r>
              <a:rPr lang="si-LK" sz="5400" dirty="0">
                <a:ln w="0"/>
                <a:effectLst>
                  <a:outerShdw blurRad="38100" dist="19050" dir="2700000" algn="tl" rotWithShape="0">
                    <a:schemeClr val="dk1">
                      <a:alpha val="40000"/>
                    </a:schemeClr>
                  </a:outerShdw>
                </a:effectLst>
                <a:latin typeface="Space Mono Bold"/>
              </a:rPr>
              <a:t>වර්ෂයේ පළාත් මට්ටමින් ක්‍රියාත්මක කිරීමට අපේක්ෂිත ව්‍යාපෘති - පළාත් නිශ්චිත සංවර්ධන ප්‍රදාන (</a:t>
            </a:r>
            <a:r>
              <a:rPr lang="en-US" sz="5400" dirty="0">
                <a:ln w="0"/>
                <a:effectLst>
                  <a:outerShdw blurRad="38100" dist="19050" dir="2700000" algn="tl" rotWithShape="0">
                    <a:schemeClr val="dk1">
                      <a:alpha val="40000"/>
                    </a:schemeClr>
                  </a:outerShdw>
                </a:effectLst>
                <a:latin typeface="Space Mono Bold"/>
              </a:rPr>
              <a:t>PSDG)</a:t>
            </a:r>
          </a:p>
        </p:txBody>
      </p:sp>
      <p:sp>
        <p:nvSpPr>
          <p:cNvPr id="13" name="Content Placeholder 2">
            <a:extLst>
              <a:ext uri="{FF2B5EF4-FFF2-40B4-BE49-F238E27FC236}">
                <a16:creationId xmlns:a16="http://schemas.microsoft.com/office/drawing/2014/main" id="{DB9C7F6F-9D14-4CA5-774D-1492F6467D9C}"/>
              </a:ext>
            </a:extLst>
          </p:cNvPr>
          <p:cNvSpPr txBox="1">
            <a:spLocks/>
          </p:cNvSpPr>
          <p:nvPr/>
        </p:nvSpPr>
        <p:spPr>
          <a:xfrm>
            <a:off x="2407290" y="2891020"/>
            <a:ext cx="9997440" cy="552704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i-LK" sz="2400" b="1" dirty="0">
                <a:solidFill>
                  <a:schemeClr val="bg1"/>
                </a:solidFill>
              </a:rPr>
              <a:t>1. සංරචකය - පළාත්/ ජාතික හා ජාත්‍යයන්තර තරඟ සඳහා ක්‍රීඩක ක්‍රීඩිකාවන්ගේ කුසලතා වැඩි දියුණු කිරීම</a:t>
            </a:r>
          </a:p>
          <a:p>
            <a:pPr marL="0" indent="0">
              <a:buNone/>
            </a:pPr>
            <a:endParaRPr lang="en-US" sz="2400" b="1" dirty="0">
              <a:solidFill>
                <a:schemeClr val="bg1"/>
              </a:solidFill>
            </a:endParaRPr>
          </a:p>
          <a:p>
            <a:pPr marL="0" indent="0">
              <a:buNone/>
            </a:pPr>
            <a:endParaRPr lang="en-US" sz="2400" b="1" dirty="0">
              <a:solidFill>
                <a:schemeClr val="bg1"/>
              </a:solidFill>
            </a:endParaRPr>
          </a:p>
          <a:p>
            <a:pPr marL="0" indent="0">
              <a:buNone/>
            </a:pPr>
            <a:endParaRPr lang="en-US" sz="2400" b="1" dirty="0">
              <a:solidFill>
                <a:schemeClr val="bg1"/>
              </a:solidFill>
            </a:endParaRPr>
          </a:p>
          <a:p>
            <a:pPr marL="0" indent="0">
              <a:buFont typeface="Arial" pitchFamily="34" charset="0"/>
              <a:buNone/>
            </a:pPr>
            <a:endParaRPr lang="en-US" sz="2400" b="1" dirty="0">
              <a:solidFill>
                <a:schemeClr val="bg1"/>
              </a:solidFill>
            </a:endParaRPr>
          </a:p>
        </p:txBody>
      </p:sp>
      <p:graphicFrame>
        <p:nvGraphicFramePr>
          <p:cNvPr id="4" name="Table 3">
            <a:extLst>
              <a:ext uri="{FF2B5EF4-FFF2-40B4-BE49-F238E27FC236}">
                <a16:creationId xmlns:a16="http://schemas.microsoft.com/office/drawing/2014/main" id="{804331FA-56B5-4FEA-36D4-550138E9FCA2}"/>
              </a:ext>
            </a:extLst>
          </p:cNvPr>
          <p:cNvGraphicFramePr>
            <a:graphicFrameLocks noGrp="1"/>
          </p:cNvGraphicFramePr>
          <p:nvPr>
            <p:extLst>
              <p:ext uri="{D42A27DB-BD31-4B8C-83A1-F6EECF244321}">
                <p14:modId xmlns:p14="http://schemas.microsoft.com/office/powerpoint/2010/main" val="70530047"/>
              </p:ext>
            </p:extLst>
          </p:nvPr>
        </p:nvGraphicFramePr>
        <p:xfrm>
          <a:off x="2407290" y="3916656"/>
          <a:ext cx="15271110" cy="5875043"/>
        </p:xfrm>
        <a:graphic>
          <a:graphicData uri="http://schemas.openxmlformats.org/drawingml/2006/table">
            <a:tbl>
              <a:tblPr firstRow="1" bandRow="1">
                <a:tableStyleId>{00A15C55-8517-42AA-B614-E9B94910E393}</a:tableStyleId>
              </a:tblPr>
              <a:tblGrid>
                <a:gridCol w="2737167">
                  <a:extLst>
                    <a:ext uri="{9D8B030D-6E8A-4147-A177-3AD203B41FA5}">
                      <a16:colId xmlns:a16="http://schemas.microsoft.com/office/drawing/2014/main" val="20000"/>
                    </a:ext>
                  </a:extLst>
                </a:gridCol>
                <a:gridCol w="5816479">
                  <a:extLst>
                    <a:ext uri="{9D8B030D-6E8A-4147-A177-3AD203B41FA5}">
                      <a16:colId xmlns:a16="http://schemas.microsoft.com/office/drawing/2014/main" val="20001"/>
                    </a:ext>
                  </a:extLst>
                </a:gridCol>
                <a:gridCol w="4396605">
                  <a:extLst>
                    <a:ext uri="{9D8B030D-6E8A-4147-A177-3AD203B41FA5}">
                      <a16:colId xmlns:a16="http://schemas.microsoft.com/office/drawing/2014/main" val="20002"/>
                    </a:ext>
                  </a:extLst>
                </a:gridCol>
                <a:gridCol w="2320859">
                  <a:extLst>
                    <a:ext uri="{9D8B030D-6E8A-4147-A177-3AD203B41FA5}">
                      <a16:colId xmlns:a16="http://schemas.microsoft.com/office/drawing/2014/main" val="20003"/>
                    </a:ext>
                  </a:extLst>
                </a:gridCol>
              </a:tblGrid>
              <a:tr h="1390711">
                <a:tc>
                  <a:txBody>
                    <a:bodyPr/>
                    <a:lstStyle/>
                    <a:p>
                      <a:pPr algn="ctr"/>
                      <a:r>
                        <a:rPr lang="si-LK" sz="2400" b="1" dirty="0">
                          <a:solidFill>
                            <a:sysClr val="windowText" lastClr="000000"/>
                          </a:solidFill>
                        </a:rPr>
                        <a:t>උප</a:t>
                      </a:r>
                    </a:p>
                    <a:p>
                      <a:pPr algn="ctr"/>
                      <a:r>
                        <a:rPr lang="si-LK" sz="2400" b="1" dirty="0">
                          <a:solidFill>
                            <a:sysClr val="windowText" lastClr="000000"/>
                          </a:solidFill>
                        </a:rPr>
                        <a:t>සංරචකය</a:t>
                      </a:r>
                      <a:endParaRPr lang="en-US" sz="2400" b="1" dirty="0">
                        <a:solidFill>
                          <a:sysClr val="windowText" lastClr="00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400" b="1" dirty="0">
                          <a:solidFill>
                            <a:sysClr val="windowText" lastClr="000000"/>
                          </a:solidFill>
                        </a:rPr>
                        <a:t>පුළුල්</a:t>
                      </a:r>
                      <a:r>
                        <a:rPr lang="si-LK" sz="2400" b="1" baseline="0" dirty="0">
                          <a:solidFill>
                            <a:sysClr val="windowText" lastClr="000000"/>
                          </a:solidFill>
                        </a:rPr>
                        <a:t> ක්‍රියාකාරකම් පරාසය</a:t>
                      </a:r>
                      <a:endParaRPr lang="en-US" sz="2400" b="1" dirty="0">
                        <a:solidFill>
                          <a:sysClr val="windowText" lastClr="00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i-LK" sz="2400" b="1" dirty="0">
                          <a:solidFill>
                            <a:schemeClr val="tx1"/>
                          </a:solidFill>
                        </a:rPr>
                        <a:t>ජාතික</a:t>
                      </a:r>
                      <a:r>
                        <a:rPr lang="si-LK" sz="2400" b="1" baseline="0" dirty="0">
                          <a:solidFill>
                            <a:schemeClr val="tx1"/>
                          </a:solidFill>
                        </a:rPr>
                        <a:t> ප්‍රතිපත්තියට අනුව </a:t>
                      </a:r>
                      <a:r>
                        <a:rPr lang="si-LK" sz="2400" b="1" dirty="0">
                          <a:solidFill>
                            <a:schemeClr val="tx1"/>
                          </a:solidFill>
                        </a:rPr>
                        <a:t>අපේක්ෂිත</a:t>
                      </a:r>
                      <a:r>
                        <a:rPr lang="si-LK" sz="2400" b="1" baseline="0" dirty="0">
                          <a:solidFill>
                            <a:schemeClr val="tx1"/>
                          </a:solidFill>
                        </a:rPr>
                        <a:t> ප්‍රතිඵලය</a:t>
                      </a:r>
                      <a:endParaRPr lang="en-US" sz="2400" b="1" dirty="0">
                        <a:solidFill>
                          <a:schemeClr val="tx1"/>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i-LK" sz="2400" b="1" dirty="0">
                          <a:solidFill>
                            <a:sysClr val="windowText" lastClr="000000"/>
                          </a:solidFill>
                        </a:rPr>
                        <a:t>ප්‍රතිපාදන ප්‍රමාණය </a:t>
                      </a:r>
                      <a:r>
                        <a:rPr lang="si-LK" sz="2400" b="1" dirty="0">
                          <a:solidFill>
                            <a:sysClr val="windowText" lastClr="000000"/>
                          </a:solidFill>
                          <a:latin typeface="+mn-lt"/>
                        </a:rPr>
                        <a:t>(</a:t>
                      </a:r>
                      <a:r>
                        <a:rPr lang="si-LK" sz="2400" b="1" dirty="0">
                          <a:solidFill>
                            <a:sysClr val="windowText" lastClr="000000"/>
                          </a:solidFill>
                        </a:rPr>
                        <a:t>රු.මි.</a:t>
                      </a:r>
                      <a:r>
                        <a:rPr lang="si-LK" sz="2400" b="1" dirty="0">
                          <a:solidFill>
                            <a:sysClr val="windowText" lastClr="000000"/>
                          </a:solidFill>
                          <a:latin typeface="+mn-lt"/>
                        </a:rPr>
                        <a:t>)</a:t>
                      </a:r>
                      <a:endParaRPr lang="en-US" sz="2400" b="1" dirty="0">
                        <a:solidFill>
                          <a:sysClr val="windowText" lastClr="00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2421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i-LK" sz="2400" b="1" i="0" u="none" strike="noStrike" kern="1200" cap="none" spc="0" normalizeH="0" baseline="0" noProof="0" dirty="0">
                          <a:ln>
                            <a:noFill/>
                          </a:ln>
                          <a:solidFill>
                            <a:prstClr val="black"/>
                          </a:solidFill>
                          <a:effectLst/>
                          <a:uLnTx/>
                          <a:uFillTx/>
                          <a:latin typeface="+mn-lt"/>
                          <a:ea typeface="+mn-ea"/>
                          <a:cs typeface="+mn-cs"/>
                        </a:rPr>
                        <a:t>1.3 .ක්‍රීඩක, ක්‍රීඩිකාවන් සඳහා පුහුණු වැඩසටහන් පැවැත්වීම</a:t>
                      </a:r>
                      <a:endParaRPr kumimoji="0" lang="en-US" sz="2400" b="1" i="0" u="none" strike="noStrike" kern="1200" cap="none" spc="0" normalizeH="0" baseline="0" noProof="0" dirty="0">
                        <a:ln>
                          <a:noFill/>
                        </a:ln>
                        <a:solidFill>
                          <a:prstClr val="black"/>
                        </a:solidFill>
                        <a:effectLst/>
                        <a:uLnTx/>
                        <a:uFillTx/>
                        <a:latin typeface="+mn-lt"/>
                        <a:ea typeface="+mn-ea"/>
                        <a:cs typeface="+mn-cs"/>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i-LK" sz="2400" b="1" dirty="0"/>
                        <a:t>1.3.3.3. </a:t>
                      </a:r>
                      <a:r>
                        <a:rPr kumimoji="0" lang="si-LK" sz="2400" b="1" u="none" strike="noStrike" kern="1200" cap="none" spc="0" normalizeH="0" baseline="0" noProof="0" dirty="0">
                          <a:ln>
                            <a:noFill/>
                          </a:ln>
                          <a:effectLst/>
                          <a:uLnTx/>
                          <a:uFillTx/>
                        </a:rPr>
                        <a:t>ක්‍රීඩා සංචිතවල ක්‍රීඩක, ක්‍රීඩිකාවන් සඳහා පෝෂණ දීමනාව ලබාදීම.</a:t>
                      </a:r>
                      <a:endParaRPr kumimoji="0" lang="si-LK" sz="2400" b="1" i="0" u="none" strike="noStrike" kern="1200" cap="none" spc="0" normalizeH="0" baseline="0" noProof="0" dirty="0">
                        <a:ln>
                          <a:noFill/>
                        </a:ln>
                        <a:solidFill>
                          <a:prstClr val="black"/>
                        </a:solidFill>
                        <a:effectLst/>
                        <a:uLnTx/>
                        <a:uFillTx/>
                        <a:latin typeface="+mn-lt"/>
                        <a:ea typeface="+mn-ea"/>
                        <a:cs typeface="+mn-cs"/>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si-LK" sz="2400" b="1" i="0" u="none" strike="noStrike" kern="1200" cap="none" spc="0" normalizeH="0" baseline="0" noProof="0" dirty="0">
                          <a:ln>
                            <a:noFill/>
                          </a:ln>
                          <a:solidFill>
                            <a:prstClr val="black"/>
                          </a:solidFill>
                          <a:effectLst/>
                          <a:uLnTx/>
                          <a:uFillTx/>
                          <a:latin typeface="+mn-lt"/>
                          <a:ea typeface="+mn-ea"/>
                          <a:cs typeface="+mn-cs"/>
                        </a:rPr>
                        <a:t>ක්‍රීඩා සඳහා විශේෂ දක්ෂතා ඇති ක්‍රීඩක, ක්‍රීඩිකාවන්ගේ පෝෂණ මට්ටම ඉහළ නැංවීම   </a:t>
                      </a:r>
                      <a:r>
                        <a:rPr kumimoji="0" lang="en-GB" sz="2400" b="1" u="none" strike="noStrike" kern="1200" cap="none" spc="0" normalizeH="0" baseline="0" noProof="0" dirty="0">
                          <a:ln>
                            <a:noFill/>
                          </a:ln>
                          <a:solidFill>
                            <a:srgbClr val="990000"/>
                          </a:solidFill>
                          <a:effectLst/>
                          <a:uLnTx/>
                          <a:uFillTx/>
                        </a:rPr>
                        <a:t>-1.4</a:t>
                      </a:r>
                      <a:endParaRPr lang="en-US" sz="2400" b="1" dirty="0">
                        <a:solidFill>
                          <a:srgbClr val="990000"/>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800" b="1" dirty="0">
                          <a:latin typeface="Iskoola Pota" pitchFamily="34" charset="0"/>
                          <a:cs typeface="Iskoola Pota" pitchFamily="34" charset="0"/>
                        </a:rPr>
                        <a:t>5.00</a:t>
                      </a: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2421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i-LK" sz="2400" b="1" dirty="0"/>
                        <a:t>1.5.</a:t>
                      </a:r>
                      <a:r>
                        <a:rPr lang="si-LK" sz="2400" b="1" baseline="0" dirty="0"/>
                        <a:t> </a:t>
                      </a:r>
                      <a:r>
                        <a:rPr kumimoji="0" lang="si-LK" sz="2400" b="1" u="none" strike="noStrike" kern="1200" cap="none" spc="0" normalizeH="0" baseline="0" noProof="0" dirty="0">
                          <a:ln>
                            <a:noFill/>
                          </a:ln>
                          <a:effectLst/>
                          <a:uLnTx/>
                          <a:uFillTx/>
                        </a:rPr>
                        <a:t>ක්‍රීඩා භාණ්ඩ හා උපකරණ ලබා දීම</a:t>
                      </a:r>
                      <a:endParaRPr kumimoji="0" lang="en-US" sz="2400" b="1" u="none" strike="noStrike" kern="1200" cap="none" spc="0" normalizeH="0" baseline="0" noProof="0" dirty="0">
                        <a:ln>
                          <a:noFill/>
                        </a:ln>
                        <a:effectLst/>
                        <a:uLnTx/>
                        <a:uFillTx/>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i-LK" sz="2400" b="1" dirty="0"/>
                        <a:t>1.5.1.1. ජාතික ක්‍රීඩා සඳහා සහභාගී වන ක්‍රීඩක, ක්‍රීඩිකාවන් හා ක්‍රීඩා නිලධාරීන් හා පුහුණුකරුවන් සඳහා ක්‍රීඩක ඇඳුම් ලබාදීම.</a:t>
                      </a: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i-LK" sz="2400" b="1" baseline="0" dirty="0"/>
                        <a:t>ක්‍රීඩක ක්‍රීඩිකාවන්ගේ හා පුහුණුකරුවන්ගේ ක්‍රීඩා පහසුකම් සැපයීම </a:t>
                      </a:r>
                      <a:r>
                        <a:rPr lang="en-GB" sz="2400" b="1" baseline="0" dirty="0"/>
                        <a:t> </a:t>
                      </a:r>
                      <a:r>
                        <a:rPr kumimoji="0" lang="en-GB" sz="2400" b="1" u="none" strike="noStrike" kern="1200" cap="none" spc="0" normalizeH="0" baseline="0" noProof="0" dirty="0">
                          <a:ln>
                            <a:noFill/>
                          </a:ln>
                          <a:solidFill>
                            <a:srgbClr val="990000"/>
                          </a:solidFill>
                          <a:effectLst/>
                          <a:uLnTx/>
                          <a:uFillTx/>
                        </a:rPr>
                        <a:t>-1.4</a:t>
                      </a:r>
                      <a:endParaRPr lang="en-US" sz="2400" b="1" dirty="0">
                        <a:solidFill>
                          <a:srgbClr val="990000"/>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800" b="1" dirty="0">
                          <a:latin typeface="Iskoola Pota" pitchFamily="34" charset="0"/>
                          <a:cs typeface="Iskoola Pota" pitchFamily="34" charset="0"/>
                        </a:rPr>
                        <a:t>9.00</a:t>
                      </a: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1380214260"/>
      </p:ext>
    </p:extLst>
  </p:cSld>
  <p:clrMapOvr>
    <a:masterClrMapping/>
  </p:clrMapOvr>
  <p:transition spd="slow" advTm="12313">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D209B-5169-83E6-F4B4-61C960A8E87C}"/>
            </a:ext>
          </a:extLst>
        </p:cNvPr>
        <p:cNvGrpSpPr/>
        <p:nvPr/>
      </p:nvGrpSpPr>
      <p:grpSpPr>
        <a:xfrm>
          <a:off x="0" y="0"/>
          <a:ext cx="0" cy="0"/>
          <a:chOff x="0" y="0"/>
          <a:chExt cx="0" cy="0"/>
        </a:xfrm>
      </p:grpSpPr>
      <p:pic>
        <p:nvPicPr>
          <p:cNvPr id="2" name="Picture 1" descr="A football field with smoke and lights&#10;&#10;AI-generated content may be incorrect.">
            <a:extLst>
              <a:ext uri="{FF2B5EF4-FFF2-40B4-BE49-F238E27FC236}">
                <a16:creationId xmlns:a16="http://schemas.microsoft.com/office/drawing/2014/main" id="{23F6686F-D0C9-957C-0560-2E1EBC4AD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650"/>
            <a:ext cx="19140177" cy="10782300"/>
          </a:xfrm>
          <a:prstGeom prst="rect">
            <a:avLst/>
          </a:prstGeom>
        </p:spPr>
      </p:pic>
      <p:sp>
        <p:nvSpPr>
          <p:cNvPr id="11" name="Rectangle 10">
            <a:extLst>
              <a:ext uri="{FF2B5EF4-FFF2-40B4-BE49-F238E27FC236}">
                <a16:creationId xmlns:a16="http://schemas.microsoft.com/office/drawing/2014/main" id="{E7598F25-76F4-311A-D933-525B9AA1D64C}"/>
              </a:ext>
            </a:extLst>
          </p:cNvPr>
          <p:cNvSpPr/>
          <p:nvPr/>
        </p:nvSpPr>
        <p:spPr>
          <a:xfrm>
            <a:off x="228600" y="-85520"/>
            <a:ext cx="17449800" cy="252108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TextBox 7">
            <a:extLst>
              <a:ext uri="{FF2B5EF4-FFF2-40B4-BE49-F238E27FC236}">
                <a16:creationId xmlns:a16="http://schemas.microsoft.com/office/drawing/2014/main" id="{C3AEBC1B-F1AE-FA1C-2064-20972C0011EF}"/>
              </a:ext>
            </a:extLst>
          </p:cNvPr>
          <p:cNvSpPr txBox="1"/>
          <p:nvPr/>
        </p:nvSpPr>
        <p:spPr>
          <a:xfrm>
            <a:off x="914400" y="207804"/>
            <a:ext cx="16535400" cy="1790298"/>
          </a:xfrm>
          <a:prstGeom prst="rect">
            <a:avLst/>
          </a:prstGeom>
        </p:spPr>
        <p:txBody>
          <a:bodyPr wrap="square" lIns="0" tIns="0" rIns="0" bIns="0" rtlCol="0" anchor="t">
            <a:spAutoFit/>
          </a:bodyPr>
          <a:lstStyle/>
          <a:p>
            <a:pPr>
              <a:lnSpc>
                <a:spcPts val="7094"/>
              </a:lnSpc>
            </a:pPr>
            <a:r>
              <a:rPr lang="en-US" sz="5400" dirty="0">
                <a:ln w="0"/>
                <a:effectLst>
                  <a:outerShdw blurRad="38100" dist="19050" dir="2700000" algn="tl" rotWithShape="0">
                    <a:schemeClr val="dk1">
                      <a:alpha val="40000"/>
                    </a:schemeClr>
                  </a:outerShdw>
                </a:effectLst>
                <a:latin typeface="Space Mono Bold"/>
              </a:rPr>
              <a:t>2026 </a:t>
            </a:r>
            <a:r>
              <a:rPr lang="si-LK" sz="5400" dirty="0">
                <a:ln w="0"/>
                <a:effectLst>
                  <a:outerShdw blurRad="38100" dist="19050" dir="2700000" algn="tl" rotWithShape="0">
                    <a:schemeClr val="dk1">
                      <a:alpha val="40000"/>
                    </a:schemeClr>
                  </a:outerShdw>
                </a:effectLst>
                <a:latin typeface="Space Mono Bold"/>
              </a:rPr>
              <a:t>වර්ෂයේ පළාත් මට්ටමින් ක්‍රියාත්මක කිරීමට අපේක්ෂිත ව්‍යාපෘති - පළාත් නිශ්චිත සංවර්ධන ප්‍රදාන (</a:t>
            </a:r>
            <a:r>
              <a:rPr lang="en-US" sz="5400" dirty="0">
                <a:ln w="0"/>
                <a:effectLst>
                  <a:outerShdw blurRad="38100" dist="19050" dir="2700000" algn="tl" rotWithShape="0">
                    <a:schemeClr val="dk1">
                      <a:alpha val="40000"/>
                    </a:schemeClr>
                  </a:outerShdw>
                </a:effectLst>
                <a:latin typeface="Space Mono Bold"/>
              </a:rPr>
              <a:t>PSDG)</a:t>
            </a:r>
          </a:p>
        </p:txBody>
      </p:sp>
      <p:sp>
        <p:nvSpPr>
          <p:cNvPr id="13" name="Content Placeholder 2">
            <a:extLst>
              <a:ext uri="{FF2B5EF4-FFF2-40B4-BE49-F238E27FC236}">
                <a16:creationId xmlns:a16="http://schemas.microsoft.com/office/drawing/2014/main" id="{44E122CC-BB24-A334-A15A-87B9D7E2A50E}"/>
              </a:ext>
            </a:extLst>
          </p:cNvPr>
          <p:cNvSpPr txBox="1">
            <a:spLocks/>
          </p:cNvSpPr>
          <p:nvPr/>
        </p:nvSpPr>
        <p:spPr>
          <a:xfrm>
            <a:off x="2407290" y="2891020"/>
            <a:ext cx="9997440" cy="552704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i-LK" sz="2400" b="1" dirty="0">
                <a:solidFill>
                  <a:schemeClr val="bg1"/>
                </a:solidFill>
              </a:rPr>
              <a:t>1. සංරචකය - පළාත්/ ජාතික හා ජාත්‍යයන්තර තරඟ සඳහා ක්‍රීඩක ක්‍රීඩිකාවන්ගේ කුසලතා වැඩි දියුණු කිරීම</a:t>
            </a:r>
          </a:p>
          <a:p>
            <a:pPr marL="0" indent="0">
              <a:buNone/>
            </a:pPr>
            <a:endParaRPr lang="en-US" sz="2400" b="1" dirty="0">
              <a:solidFill>
                <a:schemeClr val="bg1"/>
              </a:solidFill>
            </a:endParaRPr>
          </a:p>
          <a:p>
            <a:pPr marL="0" indent="0">
              <a:buNone/>
            </a:pPr>
            <a:endParaRPr lang="en-US" sz="2400" b="1" dirty="0">
              <a:solidFill>
                <a:schemeClr val="bg1"/>
              </a:solidFill>
            </a:endParaRPr>
          </a:p>
          <a:p>
            <a:pPr marL="0" indent="0">
              <a:buNone/>
            </a:pPr>
            <a:endParaRPr lang="en-US" sz="2400" b="1" dirty="0">
              <a:solidFill>
                <a:schemeClr val="bg1"/>
              </a:solidFill>
            </a:endParaRPr>
          </a:p>
          <a:p>
            <a:pPr marL="0" indent="0">
              <a:buFont typeface="Arial" pitchFamily="34" charset="0"/>
              <a:buNone/>
            </a:pPr>
            <a:endParaRPr lang="en-US" sz="2400" b="1" dirty="0">
              <a:solidFill>
                <a:schemeClr val="bg1"/>
              </a:solidFill>
            </a:endParaRPr>
          </a:p>
        </p:txBody>
      </p:sp>
      <p:graphicFrame>
        <p:nvGraphicFramePr>
          <p:cNvPr id="3" name="Table 2">
            <a:extLst>
              <a:ext uri="{FF2B5EF4-FFF2-40B4-BE49-F238E27FC236}">
                <a16:creationId xmlns:a16="http://schemas.microsoft.com/office/drawing/2014/main" id="{3EE6E46D-E530-F3BE-6EFE-1E003115DC12}"/>
              </a:ext>
            </a:extLst>
          </p:cNvPr>
          <p:cNvGraphicFramePr>
            <a:graphicFrameLocks noGrp="1"/>
          </p:cNvGraphicFramePr>
          <p:nvPr>
            <p:extLst>
              <p:ext uri="{D42A27DB-BD31-4B8C-83A1-F6EECF244321}">
                <p14:modId xmlns:p14="http://schemas.microsoft.com/office/powerpoint/2010/main" val="844776836"/>
              </p:ext>
            </p:extLst>
          </p:nvPr>
        </p:nvGraphicFramePr>
        <p:xfrm>
          <a:off x="2407290" y="4000500"/>
          <a:ext cx="15271110" cy="5257800"/>
        </p:xfrm>
        <a:graphic>
          <a:graphicData uri="http://schemas.openxmlformats.org/drawingml/2006/table">
            <a:tbl>
              <a:tblPr firstRow="1" bandRow="1">
                <a:tableStyleId>{00A15C55-8517-42AA-B614-E9B94910E393}</a:tableStyleId>
              </a:tblPr>
              <a:tblGrid>
                <a:gridCol w="2166924">
                  <a:extLst>
                    <a:ext uri="{9D8B030D-6E8A-4147-A177-3AD203B41FA5}">
                      <a16:colId xmlns:a16="http://schemas.microsoft.com/office/drawing/2014/main" val="20000"/>
                    </a:ext>
                  </a:extLst>
                </a:gridCol>
                <a:gridCol w="5254007">
                  <a:extLst>
                    <a:ext uri="{9D8B030D-6E8A-4147-A177-3AD203B41FA5}">
                      <a16:colId xmlns:a16="http://schemas.microsoft.com/office/drawing/2014/main" val="20001"/>
                    </a:ext>
                  </a:extLst>
                </a:gridCol>
                <a:gridCol w="5529320">
                  <a:extLst>
                    <a:ext uri="{9D8B030D-6E8A-4147-A177-3AD203B41FA5}">
                      <a16:colId xmlns:a16="http://schemas.microsoft.com/office/drawing/2014/main" val="20002"/>
                    </a:ext>
                  </a:extLst>
                </a:gridCol>
                <a:gridCol w="2320859">
                  <a:extLst>
                    <a:ext uri="{9D8B030D-6E8A-4147-A177-3AD203B41FA5}">
                      <a16:colId xmlns:a16="http://schemas.microsoft.com/office/drawing/2014/main" val="20003"/>
                    </a:ext>
                  </a:extLst>
                </a:gridCol>
              </a:tblGrid>
              <a:tr h="1341834">
                <a:tc>
                  <a:txBody>
                    <a:bodyPr/>
                    <a:lstStyle/>
                    <a:p>
                      <a:pPr algn="ctr"/>
                      <a:r>
                        <a:rPr lang="si-LK" sz="2400" b="1" dirty="0">
                          <a:solidFill>
                            <a:sysClr val="windowText" lastClr="000000"/>
                          </a:solidFill>
                        </a:rPr>
                        <a:t>උප සංරචකය</a:t>
                      </a:r>
                      <a:endParaRPr lang="en-US" sz="2400" b="1" dirty="0">
                        <a:solidFill>
                          <a:sysClr val="windowText" lastClr="00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400" b="1" dirty="0">
                          <a:solidFill>
                            <a:sysClr val="windowText" lastClr="000000"/>
                          </a:solidFill>
                        </a:rPr>
                        <a:t>පුළුල්</a:t>
                      </a:r>
                      <a:r>
                        <a:rPr lang="si-LK" sz="2400" b="1" baseline="0" dirty="0">
                          <a:solidFill>
                            <a:sysClr val="windowText" lastClr="000000"/>
                          </a:solidFill>
                        </a:rPr>
                        <a:t> ක්‍රියාකාරකම් පරාසය</a:t>
                      </a:r>
                      <a:endParaRPr lang="en-US" sz="2400" b="1" dirty="0">
                        <a:solidFill>
                          <a:sysClr val="windowText" lastClr="00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i-LK" sz="2400" b="1" dirty="0">
                          <a:solidFill>
                            <a:schemeClr val="tx1"/>
                          </a:solidFill>
                        </a:rPr>
                        <a:t>ජාතික</a:t>
                      </a:r>
                      <a:r>
                        <a:rPr lang="si-LK" sz="2400" b="1" baseline="0" dirty="0">
                          <a:solidFill>
                            <a:schemeClr val="tx1"/>
                          </a:solidFill>
                        </a:rPr>
                        <a:t> ප්‍රතිපත්තියට අනුව </a:t>
                      </a:r>
                      <a:r>
                        <a:rPr lang="si-LK" sz="2400" b="1" dirty="0">
                          <a:solidFill>
                            <a:schemeClr val="tx1"/>
                          </a:solidFill>
                        </a:rPr>
                        <a:t>අපේක්ෂිත</a:t>
                      </a:r>
                      <a:r>
                        <a:rPr lang="si-LK" sz="2400" b="1" baseline="0" dirty="0">
                          <a:solidFill>
                            <a:schemeClr val="tx1"/>
                          </a:solidFill>
                        </a:rPr>
                        <a:t> ප්‍රතිඵලය</a:t>
                      </a:r>
                      <a:endParaRPr lang="en-US" sz="2400" b="1" dirty="0">
                        <a:solidFill>
                          <a:schemeClr val="tx1"/>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i-LK" sz="2400" b="1" dirty="0">
                          <a:solidFill>
                            <a:sysClr val="windowText" lastClr="000000"/>
                          </a:solidFill>
                        </a:rPr>
                        <a:t>ප්‍රතිපාදන ප්‍රමාණය </a:t>
                      </a:r>
                      <a:r>
                        <a:rPr lang="si-LK" sz="2400" b="1" dirty="0">
                          <a:solidFill>
                            <a:sysClr val="windowText" lastClr="000000"/>
                          </a:solidFill>
                          <a:latin typeface="+mn-lt"/>
                        </a:rPr>
                        <a:t>(</a:t>
                      </a:r>
                      <a:r>
                        <a:rPr lang="si-LK" sz="2400" b="1" dirty="0">
                          <a:solidFill>
                            <a:sysClr val="windowText" lastClr="000000"/>
                          </a:solidFill>
                        </a:rPr>
                        <a:t>රු.මි.</a:t>
                      </a:r>
                      <a:r>
                        <a:rPr lang="si-LK" sz="2400" b="1" dirty="0">
                          <a:solidFill>
                            <a:sysClr val="windowText" lastClr="000000"/>
                          </a:solidFill>
                          <a:latin typeface="+mn-lt"/>
                        </a:rPr>
                        <a:t>)</a:t>
                      </a:r>
                      <a:endParaRPr lang="en-US" sz="2400" b="1" dirty="0">
                        <a:solidFill>
                          <a:sysClr val="windowText" lastClr="00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75260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i-LK" sz="2400" b="1" dirty="0"/>
                        <a:t>1.5.</a:t>
                      </a:r>
                      <a:r>
                        <a:rPr lang="si-LK" sz="2400" b="1" baseline="0" dirty="0"/>
                        <a:t> </a:t>
                      </a:r>
                      <a:r>
                        <a:rPr kumimoji="0" lang="si-LK" sz="2400" b="1" u="none" strike="noStrike" kern="1200" cap="none" spc="0" normalizeH="0" baseline="0" noProof="0" dirty="0">
                          <a:ln>
                            <a:noFill/>
                          </a:ln>
                          <a:effectLst/>
                          <a:uLnTx/>
                          <a:uFillTx/>
                        </a:rPr>
                        <a:t>ක්‍රීඩා භාණ්ඩ හා උපකරණ ලබා දීම</a:t>
                      </a:r>
                      <a:endParaRPr kumimoji="0" lang="en-US" sz="2400" b="1" u="none" strike="noStrike" kern="1200" cap="none" spc="0" normalizeH="0" baseline="0" noProof="0" dirty="0">
                        <a:ln>
                          <a:noFill/>
                        </a:ln>
                        <a:effectLst/>
                        <a:uLnTx/>
                        <a:uFillTx/>
                      </a:endParaRPr>
                    </a:p>
                    <a:p>
                      <a:endParaRPr lang="en-US" sz="2400" b="1"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i-LK" sz="2400" b="1" dirty="0"/>
                        <a:t>1.5.1.2.</a:t>
                      </a:r>
                      <a:r>
                        <a:rPr kumimoji="0" lang="si-LK" sz="2400" b="1" u="none" strike="noStrike" kern="1200" cap="none" spc="0" normalizeH="0" baseline="0" noProof="0" dirty="0">
                          <a:ln>
                            <a:noFill/>
                          </a:ln>
                          <a:effectLst/>
                          <a:uLnTx/>
                          <a:uFillTx/>
                        </a:rPr>
                        <a:t> ජාතික ක්‍රීඩා සඳහා සහභාගී වන ක්‍රීඩක, ක්‍රීඩිකාවන් සඳහා පාවහන් ලබාදීම</a:t>
                      </a:r>
                      <a:endParaRPr lang="si-LK" sz="2400" b="1"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i-LK" sz="2400" b="1" baseline="0" dirty="0"/>
                        <a:t>ක්‍රීඩක ක්‍රීඩිකාවන්ගේ හා පුහුණුකරුවන්ගේ ක්‍රීඩා පහසුකම් සැපයීම </a:t>
                      </a:r>
                      <a:r>
                        <a:rPr lang="en-GB" sz="2400" b="1" baseline="0" dirty="0"/>
                        <a:t> </a:t>
                      </a:r>
                      <a:r>
                        <a:rPr kumimoji="0" lang="en-GB" sz="2400" b="1" u="none" strike="noStrike" kern="1200" cap="none" spc="0" normalizeH="0" baseline="0" noProof="0" dirty="0">
                          <a:ln>
                            <a:noFill/>
                          </a:ln>
                          <a:solidFill>
                            <a:srgbClr val="990000"/>
                          </a:solidFill>
                          <a:effectLst/>
                          <a:uLnTx/>
                          <a:uFillTx/>
                        </a:rPr>
                        <a:t>-1.4</a:t>
                      </a:r>
                      <a:endParaRPr lang="en-US" sz="2400" b="1" dirty="0">
                        <a:solidFill>
                          <a:srgbClr val="990000"/>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800" b="1" dirty="0">
                          <a:cs typeface="+mn-cs"/>
                        </a:rPr>
                        <a:t>12.00</a:t>
                      </a: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63366">
                <a:tc vMerge="1">
                  <a:txBody>
                    <a:bodyPr/>
                    <a:lstStyle/>
                    <a:p>
                      <a:endParaRPr lang="en-US"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i-LK" sz="2400" b="1" dirty="0"/>
                        <a:t>1.5.1.3. ජාතික ක්‍රීඩා සඳහා සහභාගී වන ක්‍රීඩක, ක්‍රීඩිකාවන් සඳහා නවාතැන් හා ප්‍රථමාධාර පහසුකම් සැපයීම.</a:t>
                      </a: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990000"/>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800" b="1" dirty="0">
                          <a:cs typeface="+mn-cs"/>
                        </a:rPr>
                        <a:t>9.00</a:t>
                      </a: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539540242"/>
      </p:ext>
    </p:extLst>
  </p:cSld>
  <p:clrMapOvr>
    <a:masterClrMapping/>
  </p:clrMapOvr>
  <p:transition spd="slow" advTm="12313">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14769-86CC-E80C-BEAD-302878EBAFFC}"/>
            </a:ext>
          </a:extLst>
        </p:cNvPr>
        <p:cNvGrpSpPr/>
        <p:nvPr/>
      </p:nvGrpSpPr>
      <p:grpSpPr>
        <a:xfrm>
          <a:off x="0" y="0"/>
          <a:ext cx="0" cy="0"/>
          <a:chOff x="0" y="0"/>
          <a:chExt cx="0" cy="0"/>
        </a:xfrm>
      </p:grpSpPr>
      <p:pic>
        <p:nvPicPr>
          <p:cNvPr id="2" name="Picture 1" descr="A football field with smoke and lights&#10;&#10;AI-generated content may be incorrect.">
            <a:extLst>
              <a:ext uri="{FF2B5EF4-FFF2-40B4-BE49-F238E27FC236}">
                <a16:creationId xmlns:a16="http://schemas.microsoft.com/office/drawing/2014/main" id="{0D3CA60E-AD5F-AB75-D5C2-849AB135E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650"/>
            <a:ext cx="19140177" cy="10782300"/>
          </a:xfrm>
          <a:prstGeom prst="rect">
            <a:avLst/>
          </a:prstGeom>
        </p:spPr>
      </p:pic>
      <p:sp>
        <p:nvSpPr>
          <p:cNvPr id="11" name="Rectangle 10">
            <a:extLst>
              <a:ext uri="{FF2B5EF4-FFF2-40B4-BE49-F238E27FC236}">
                <a16:creationId xmlns:a16="http://schemas.microsoft.com/office/drawing/2014/main" id="{D80A2913-F502-D953-8B70-84A93D296168}"/>
              </a:ext>
            </a:extLst>
          </p:cNvPr>
          <p:cNvSpPr/>
          <p:nvPr/>
        </p:nvSpPr>
        <p:spPr>
          <a:xfrm>
            <a:off x="228600" y="-85520"/>
            <a:ext cx="17449800" cy="252108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TextBox 7">
            <a:extLst>
              <a:ext uri="{FF2B5EF4-FFF2-40B4-BE49-F238E27FC236}">
                <a16:creationId xmlns:a16="http://schemas.microsoft.com/office/drawing/2014/main" id="{52097FA2-39A8-6CA1-E286-1AC836D6BEF3}"/>
              </a:ext>
            </a:extLst>
          </p:cNvPr>
          <p:cNvSpPr txBox="1"/>
          <p:nvPr/>
        </p:nvSpPr>
        <p:spPr>
          <a:xfrm>
            <a:off x="914400" y="207804"/>
            <a:ext cx="16535400" cy="1790298"/>
          </a:xfrm>
          <a:prstGeom prst="rect">
            <a:avLst/>
          </a:prstGeom>
        </p:spPr>
        <p:txBody>
          <a:bodyPr wrap="square" lIns="0" tIns="0" rIns="0" bIns="0" rtlCol="0" anchor="t">
            <a:spAutoFit/>
          </a:bodyPr>
          <a:lstStyle/>
          <a:p>
            <a:pPr>
              <a:lnSpc>
                <a:spcPts val="7094"/>
              </a:lnSpc>
            </a:pPr>
            <a:r>
              <a:rPr lang="en-US" sz="5400" dirty="0">
                <a:ln w="0"/>
                <a:effectLst>
                  <a:outerShdw blurRad="38100" dist="19050" dir="2700000" algn="tl" rotWithShape="0">
                    <a:schemeClr val="dk1">
                      <a:alpha val="40000"/>
                    </a:schemeClr>
                  </a:outerShdw>
                </a:effectLst>
                <a:latin typeface="Space Mono Bold"/>
              </a:rPr>
              <a:t>2026 </a:t>
            </a:r>
            <a:r>
              <a:rPr lang="si-LK" sz="5400" dirty="0">
                <a:ln w="0"/>
                <a:effectLst>
                  <a:outerShdw blurRad="38100" dist="19050" dir="2700000" algn="tl" rotWithShape="0">
                    <a:schemeClr val="dk1">
                      <a:alpha val="40000"/>
                    </a:schemeClr>
                  </a:outerShdw>
                </a:effectLst>
                <a:latin typeface="Space Mono Bold"/>
              </a:rPr>
              <a:t>වර්ෂයේ පළාත් මට්ටමින් ක්‍රියාත්මක කිරීමට අපේක්ෂිත ව්‍යාපෘති - පළාත් නිශ්චිත සංවර්ධන ප්‍රදාන (</a:t>
            </a:r>
            <a:r>
              <a:rPr lang="en-US" sz="5400" dirty="0">
                <a:ln w="0"/>
                <a:effectLst>
                  <a:outerShdw blurRad="38100" dist="19050" dir="2700000" algn="tl" rotWithShape="0">
                    <a:schemeClr val="dk1">
                      <a:alpha val="40000"/>
                    </a:schemeClr>
                  </a:outerShdw>
                </a:effectLst>
                <a:latin typeface="Space Mono Bold"/>
              </a:rPr>
              <a:t>PSDG)</a:t>
            </a:r>
          </a:p>
        </p:txBody>
      </p:sp>
      <p:sp>
        <p:nvSpPr>
          <p:cNvPr id="13" name="Content Placeholder 2">
            <a:extLst>
              <a:ext uri="{FF2B5EF4-FFF2-40B4-BE49-F238E27FC236}">
                <a16:creationId xmlns:a16="http://schemas.microsoft.com/office/drawing/2014/main" id="{E1A452CA-61B7-25DF-FA9D-36A8BCF73769}"/>
              </a:ext>
            </a:extLst>
          </p:cNvPr>
          <p:cNvSpPr txBox="1">
            <a:spLocks/>
          </p:cNvSpPr>
          <p:nvPr/>
        </p:nvSpPr>
        <p:spPr>
          <a:xfrm>
            <a:off x="2407290" y="2891020"/>
            <a:ext cx="9997440" cy="552704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i-LK" sz="2400" b="1" dirty="0">
                <a:solidFill>
                  <a:schemeClr val="bg1"/>
                </a:solidFill>
              </a:rPr>
              <a:t>1. සංරචකය - පළාත්/ ජාතික හා ජාත්‍යයන්තර තරඟ සඳහා ක්‍රීඩක ක්‍රීඩිකාවන්ගේ කුසලතා වැඩි දියුණු කිරීම</a:t>
            </a:r>
          </a:p>
          <a:p>
            <a:pPr marL="0" indent="0">
              <a:buNone/>
            </a:pPr>
            <a:endParaRPr lang="en-US" sz="2400" b="1" dirty="0">
              <a:solidFill>
                <a:schemeClr val="bg1"/>
              </a:solidFill>
            </a:endParaRPr>
          </a:p>
          <a:p>
            <a:pPr marL="0" indent="0">
              <a:buNone/>
            </a:pPr>
            <a:endParaRPr lang="en-US" sz="2400" b="1" dirty="0">
              <a:solidFill>
                <a:schemeClr val="bg1"/>
              </a:solidFill>
            </a:endParaRPr>
          </a:p>
          <a:p>
            <a:pPr marL="0" indent="0">
              <a:buNone/>
            </a:pPr>
            <a:endParaRPr lang="en-US" sz="2400" b="1" dirty="0">
              <a:solidFill>
                <a:schemeClr val="bg1"/>
              </a:solidFill>
            </a:endParaRPr>
          </a:p>
          <a:p>
            <a:pPr marL="0" indent="0">
              <a:buFont typeface="Arial" pitchFamily="34" charset="0"/>
              <a:buNone/>
            </a:pPr>
            <a:endParaRPr lang="en-US" sz="2400" b="1" dirty="0">
              <a:solidFill>
                <a:schemeClr val="bg1"/>
              </a:solidFill>
            </a:endParaRPr>
          </a:p>
        </p:txBody>
      </p:sp>
      <p:graphicFrame>
        <p:nvGraphicFramePr>
          <p:cNvPr id="4" name="Table 3">
            <a:extLst>
              <a:ext uri="{FF2B5EF4-FFF2-40B4-BE49-F238E27FC236}">
                <a16:creationId xmlns:a16="http://schemas.microsoft.com/office/drawing/2014/main" id="{7CD13D10-680B-833F-CDEB-ED310C0B222A}"/>
              </a:ext>
            </a:extLst>
          </p:cNvPr>
          <p:cNvGraphicFramePr>
            <a:graphicFrameLocks noGrp="1"/>
          </p:cNvGraphicFramePr>
          <p:nvPr>
            <p:extLst>
              <p:ext uri="{D42A27DB-BD31-4B8C-83A1-F6EECF244321}">
                <p14:modId xmlns:p14="http://schemas.microsoft.com/office/powerpoint/2010/main" val="1814342010"/>
              </p:ext>
            </p:extLst>
          </p:nvPr>
        </p:nvGraphicFramePr>
        <p:xfrm>
          <a:off x="2407290" y="4140358"/>
          <a:ext cx="15042510" cy="5527039"/>
        </p:xfrm>
        <a:graphic>
          <a:graphicData uri="http://schemas.openxmlformats.org/drawingml/2006/table">
            <a:tbl>
              <a:tblPr firstRow="1" bandRow="1">
                <a:tableStyleId>{00A15C55-8517-42AA-B614-E9B94910E393}</a:tableStyleId>
              </a:tblPr>
              <a:tblGrid>
                <a:gridCol w="2398081">
                  <a:extLst>
                    <a:ext uri="{9D8B030D-6E8A-4147-A177-3AD203B41FA5}">
                      <a16:colId xmlns:a16="http://schemas.microsoft.com/office/drawing/2014/main" val="20000"/>
                    </a:ext>
                  </a:extLst>
                </a:gridCol>
                <a:gridCol w="5450185">
                  <a:extLst>
                    <a:ext uri="{9D8B030D-6E8A-4147-A177-3AD203B41FA5}">
                      <a16:colId xmlns:a16="http://schemas.microsoft.com/office/drawing/2014/main" val="20001"/>
                    </a:ext>
                  </a:extLst>
                </a:gridCol>
                <a:gridCol w="5228427">
                  <a:extLst>
                    <a:ext uri="{9D8B030D-6E8A-4147-A177-3AD203B41FA5}">
                      <a16:colId xmlns:a16="http://schemas.microsoft.com/office/drawing/2014/main" val="20002"/>
                    </a:ext>
                  </a:extLst>
                </a:gridCol>
                <a:gridCol w="1965817">
                  <a:extLst>
                    <a:ext uri="{9D8B030D-6E8A-4147-A177-3AD203B41FA5}">
                      <a16:colId xmlns:a16="http://schemas.microsoft.com/office/drawing/2014/main" val="20003"/>
                    </a:ext>
                  </a:extLst>
                </a:gridCol>
              </a:tblGrid>
              <a:tr h="1327573">
                <a:tc>
                  <a:txBody>
                    <a:bodyPr/>
                    <a:lstStyle/>
                    <a:p>
                      <a:pPr algn="ctr"/>
                      <a:r>
                        <a:rPr lang="si-LK" sz="2400" b="1" dirty="0">
                          <a:solidFill>
                            <a:sysClr val="windowText" lastClr="000000"/>
                          </a:solidFill>
                        </a:rPr>
                        <a:t>උප සංරචකය</a:t>
                      </a:r>
                      <a:endParaRPr lang="en-US" sz="2400" b="1" dirty="0">
                        <a:solidFill>
                          <a:sysClr val="windowText" lastClr="00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400" b="1" dirty="0">
                          <a:solidFill>
                            <a:sysClr val="windowText" lastClr="000000"/>
                          </a:solidFill>
                        </a:rPr>
                        <a:t>පුළුල්</a:t>
                      </a:r>
                      <a:r>
                        <a:rPr lang="si-LK" sz="2400" b="1" baseline="0" dirty="0">
                          <a:solidFill>
                            <a:sysClr val="windowText" lastClr="000000"/>
                          </a:solidFill>
                        </a:rPr>
                        <a:t> ක්‍රියාකාරකම් පරාසය</a:t>
                      </a:r>
                      <a:endParaRPr lang="en-US" sz="2400" b="1" dirty="0">
                        <a:solidFill>
                          <a:sysClr val="windowText" lastClr="00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i-LK" sz="2400" b="1" dirty="0">
                          <a:solidFill>
                            <a:schemeClr val="tx1"/>
                          </a:solidFill>
                        </a:rPr>
                        <a:t>ජාතික</a:t>
                      </a:r>
                      <a:r>
                        <a:rPr lang="si-LK" sz="2400" b="1" baseline="0" dirty="0">
                          <a:solidFill>
                            <a:schemeClr val="tx1"/>
                          </a:solidFill>
                        </a:rPr>
                        <a:t> ප්‍රතිපත්තියට අනුව </a:t>
                      </a:r>
                      <a:r>
                        <a:rPr lang="si-LK" sz="2400" b="1" dirty="0">
                          <a:solidFill>
                            <a:schemeClr val="tx1"/>
                          </a:solidFill>
                        </a:rPr>
                        <a:t>අපේක්ෂිත</a:t>
                      </a:r>
                      <a:r>
                        <a:rPr lang="si-LK" sz="2400" b="1" baseline="0" dirty="0">
                          <a:solidFill>
                            <a:schemeClr val="tx1"/>
                          </a:solidFill>
                        </a:rPr>
                        <a:t> ප්‍රතිඵලය</a:t>
                      </a:r>
                      <a:endParaRPr lang="en-US" sz="2400" b="1" dirty="0">
                        <a:solidFill>
                          <a:schemeClr val="tx1"/>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i-LK" sz="2400" b="1" dirty="0">
                          <a:solidFill>
                            <a:sysClr val="windowText" lastClr="000000"/>
                          </a:solidFill>
                        </a:rPr>
                        <a:t>ප්‍රතිපාදන ප්‍රමාණය </a:t>
                      </a:r>
                      <a:r>
                        <a:rPr lang="si-LK" sz="2400" b="1" dirty="0">
                          <a:solidFill>
                            <a:sysClr val="windowText" lastClr="000000"/>
                          </a:solidFill>
                          <a:latin typeface="+mn-lt"/>
                        </a:rPr>
                        <a:t>(</a:t>
                      </a:r>
                      <a:r>
                        <a:rPr lang="si-LK" sz="2400" b="1" dirty="0">
                          <a:solidFill>
                            <a:sysClr val="windowText" lastClr="000000"/>
                          </a:solidFill>
                        </a:rPr>
                        <a:t>රු.මි.</a:t>
                      </a:r>
                      <a:r>
                        <a:rPr lang="si-LK" sz="2400" b="1" dirty="0">
                          <a:solidFill>
                            <a:sysClr val="windowText" lastClr="000000"/>
                          </a:solidFill>
                          <a:latin typeface="+mn-lt"/>
                        </a:rPr>
                        <a:t>)</a:t>
                      </a:r>
                      <a:endParaRPr lang="en-US" sz="2400" b="1" dirty="0">
                        <a:solidFill>
                          <a:sysClr val="windowText" lastClr="00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59093">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i-LK" sz="2400" b="1" dirty="0"/>
                        <a:t>1.5.</a:t>
                      </a:r>
                      <a:r>
                        <a:rPr lang="si-LK" sz="2400" b="1" baseline="0" dirty="0"/>
                        <a:t> </a:t>
                      </a:r>
                      <a:r>
                        <a:rPr kumimoji="0" lang="si-LK" sz="2400" b="1" u="none" strike="noStrike" kern="1200" cap="none" spc="0" normalizeH="0" baseline="0" noProof="0" dirty="0">
                          <a:ln>
                            <a:noFill/>
                          </a:ln>
                          <a:effectLst/>
                          <a:uLnTx/>
                          <a:uFillTx/>
                        </a:rPr>
                        <a:t>ක්‍රීඩා භාණ්ඩ හා උපකරණ ලබා දීම</a:t>
                      </a:r>
                      <a:endParaRPr kumimoji="0" lang="en-US" sz="2400" b="1" u="none" strike="noStrike" kern="1200" cap="none" spc="0" normalizeH="0" baseline="0" noProof="0" dirty="0">
                        <a:ln>
                          <a:noFill/>
                        </a:ln>
                        <a:effectLst/>
                        <a:uLnTx/>
                        <a:uFillTx/>
                      </a:endParaRPr>
                    </a:p>
                    <a:p>
                      <a:endParaRPr lang="en-US" sz="2400" b="1"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i-LK" sz="2400" b="1" dirty="0"/>
                        <a:t>1.5.1.4. ජාතික ක්‍රීඩා සඳහා සහභාගී වන ක්‍රීඩක, ක්‍රීඩිකාවන් සඳහා</a:t>
                      </a:r>
                      <a:r>
                        <a:rPr lang="si-LK" sz="2400" b="1" baseline="0" dirty="0"/>
                        <a:t> ක්‍රීඩා භාණ්ඩ හා ක්‍රීඩා උපකරණ </a:t>
                      </a:r>
                      <a:r>
                        <a:rPr lang="si-LK" sz="2400" b="1" dirty="0"/>
                        <a:t>ලබාදීම.</a:t>
                      </a: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i-LK" sz="2400" b="1" u="none" strike="noStrike" kern="1200" cap="none" spc="0" normalizeH="0" baseline="0" noProof="0" dirty="0">
                          <a:ln>
                            <a:noFill/>
                          </a:ln>
                          <a:solidFill>
                            <a:schemeClr val="tx1"/>
                          </a:solidFill>
                          <a:effectLst/>
                          <a:uLnTx/>
                          <a:uFillTx/>
                        </a:rPr>
                        <a:t>ක්‍රීඩක, ක්‍රීඩිකාවන්ගේ පුහුණුවට අදාළ උපකරණ ලබාදීම </a:t>
                      </a:r>
                      <a:r>
                        <a:rPr kumimoji="0" lang="en-GB" sz="2400" b="1" u="none" strike="noStrike" kern="1200" cap="none" spc="0" normalizeH="0" baseline="0" noProof="0" dirty="0">
                          <a:ln>
                            <a:noFill/>
                          </a:ln>
                          <a:solidFill>
                            <a:srgbClr val="990000"/>
                          </a:solidFill>
                          <a:effectLst/>
                          <a:uLnTx/>
                          <a:uFillTx/>
                        </a:rPr>
                        <a:t>-1.4</a:t>
                      </a:r>
                      <a:endParaRPr kumimoji="0" lang="en-US" sz="2400" b="1" u="none" strike="noStrike" kern="1200" cap="none" spc="0" normalizeH="0" baseline="0" noProof="0" dirty="0">
                        <a:ln>
                          <a:noFill/>
                        </a:ln>
                        <a:effectLst/>
                        <a:uLnTx/>
                        <a:uFillTx/>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800" b="1" dirty="0"/>
                        <a:t>2.50</a:t>
                      </a: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40373">
                <a:tc vMerge="1">
                  <a:txBody>
                    <a:bodyPr/>
                    <a:lstStyle/>
                    <a:p>
                      <a:endParaRPr lang="en-US" dirty="0"/>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i-LK" sz="2400" b="1" dirty="0"/>
                        <a:t>1.5.2.2.</a:t>
                      </a:r>
                      <a:r>
                        <a:rPr lang="si-LK" sz="2400" b="1" baseline="0" dirty="0"/>
                        <a:t> පාසල් සඳහා ක්‍රීඩා භාණ්ඩ ලබාදීම.</a:t>
                      </a:r>
                    </a:p>
                    <a:p>
                      <a:endParaRPr lang="si-LK" sz="2400" b="1" baseline="0"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i-LK" sz="2400" b="1" u="none" strike="noStrike" kern="1200" cap="none" spc="0" normalizeH="0" baseline="0" noProof="0" dirty="0">
                          <a:ln>
                            <a:noFill/>
                          </a:ln>
                          <a:solidFill>
                            <a:schemeClr val="tx1"/>
                          </a:solidFill>
                          <a:effectLst/>
                          <a:uLnTx/>
                          <a:uFillTx/>
                        </a:rPr>
                        <a:t>සෑම පාසලකටම අවශ්‍ය ක්‍රීඩා උපකරණ හා පහසුකම් විෂමතාවයකින් තොරව ලබාදීමට දායකවීම </a:t>
                      </a:r>
                      <a:r>
                        <a:rPr kumimoji="0" lang="en-GB" sz="2400" b="1" u="none" strike="noStrike" kern="1200" cap="none" spc="0" normalizeH="0" baseline="0" noProof="0" dirty="0">
                          <a:ln>
                            <a:noFill/>
                          </a:ln>
                          <a:solidFill>
                            <a:srgbClr val="990000"/>
                          </a:solidFill>
                          <a:effectLst/>
                          <a:uLnTx/>
                          <a:uFillTx/>
                        </a:rPr>
                        <a:t>-1.4</a:t>
                      </a:r>
                      <a:endParaRPr kumimoji="0" lang="en-US" sz="2400" b="1" u="none" strike="noStrike" kern="1200" cap="none" spc="0" normalizeH="0" baseline="0" noProof="0" dirty="0">
                        <a:ln>
                          <a:noFill/>
                        </a:ln>
                        <a:effectLst/>
                        <a:uLnTx/>
                        <a:uFillTx/>
                      </a:endParaRPr>
                    </a:p>
                    <a:p>
                      <a:endParaRPr lang="en-US" sz="2400" b="1"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800" b="1" dirty="0"/>
                        <a:t>5.00</a:t>
                      </a: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740958249"/>
      </p:ext>
    </p:extLst>
  </p:cSld>
  <p:clrMapOvr>
    <a:masterClrMapping/>
  </p:clrMapOvr>
  <p:transition spd="slow" advTm="12313">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2B1E0-0850-68DF-213F-B544EBA2B21C}"/>
            </a:ext>
          </a:extLst>
        </p:cNvPr>
        <p:cNvGrpSpPr/>
        <p:nvPr/>
      </p:nvGrpSpPr>
      <p:grpSpPr>
        <a:xfrm>
          <a:off x="0" y="0"/>
          <a:ext cx="0" cy="0"/>
          <a:chOff x="0" y="0"/>
          <a:chExt cx="0" cy="0"/>
        </a:xfrm>
      </p:grpSpPr>
      <p:pic>
        <p:nvPicPr>
          <p:cNvPr id="2" name="Picture 1" descr="A football field with smoke and lights&#10;&#10;AI-generated content may be incorrect.">
            <a:extLst>
              <a:ext uri="{FF2B5EF4-FFF2-40B4-BE49-F238E27FC236}">
                <a16:creationId xmlns:a16="http://schemas.microsoft.com/office/drawing/2014/main" id="{218B0994-7F5A-FA0B-15EC-BC1DF06AB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650"/>
            <a:ext cx="19140177" cy="10782300"/>
          </a:xfrm>
          <a:prstGeom prst="rect">
            <a:avLst/>
          </a:prstGeom>
        </p:spPr>
      </p:pic>
      <p:sp>
        <p:nvSpPr>
          <p:cNvPr id="11" name="Rectangle 10">
            <a:extLst>
              <a:ext uri="{FF2B5EF4-FFF2-40B4-BE49-F238E27FC236}">
                <a16:creationId xmlns:a16="http://schemas.microsoft.com/office/drawing/2014/main" id="{F2CD9FBF-D98B-87D8-DAD0-3DCF9A4C115C}"/>
              </a:ext>
            </a:extLst>
          </p:cNvPr>
          <p:cNvSpPr/>
          <p:nvPr/>
        </p:nvSpPr>
        <p:spPr>
          <a:xfrm>
            <a:off x="228600" y="-85520"/>
            <a:ext cx="17449800" cy="252108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TextBox 7">
            <a:extLst>
              <a:ext uri="{FF2B5EF4-FFF2-40B4-BE49-F238E27FC236}">
                <a16:creationId xmlns:a16="http://schemas.microsoft.com/office/drawing/2014/main" id="{331FD329-65C8-F3AB-1FD2-80B0855C3A90}"/>
              </a:ext>
            </a:extLst>
          </p:cNvPr>
          <p:cNvSpPr txBox="1"/>
          <p:nvPr/>
        </p:nvSpPr>
        <p:spPr>
          <a:xfrm>
            <a:off x="914400" y="207804"/>
            <a:ext cx="16535400" cy="1790298"/>
          </a:xfrm>
          <a:prstGeom prst="rect">
            <a:avLst/>
          </a:prstGeom>
        </p:spPr>
        <p:txBody>
          <a:bodyPr wrap="square" lIns="0" tIns="0" rIns="0" bIns="0" rtlCol="0" anchor="t">
            <a:spAutoFit/>
          </a:bodyPr>
          <a:lstStyle/>
          <a:p>
            <a:pPr>
              <a:lnSpc>
                <a:spcPts val="7094"/>
              </a:lnSpc>
            </a:pPr>
            <a:r>
              <a:rPr lang="en-US" sz="5400" dirty="0">
                <a:ln w="0"/>
                <a:effectLst>
                  <a:outerShdw blurRad="38100" dist="19050" dir="2700000" algn="tl" rotWithShape="0">
                    <a:schemeClr val="dk1">
                      <a:alpha val="40000"/>
                    </a:schemeClr>
                  </a:outerShdw>
                </a:effectLst>
                <a:latin typeface="Space Mono Bold"/>
              </a:rPr>
              <a:t>2026 </a:t>
            </a:r>
            <a:r>
              <a:rPr lang="si-LK" sz="5400" dirty="0">
                <a:ln w="0"/>
                <a:effectLst>
                  <a:outerShdw blurRad="38100" dist="19050" dir="2700000" algn="tl" rotWithShape="0">
                    <a:schemeClr val="dk1">
                      <a:alpha val="40000"/>
                    </a:schemeClr>
                  </a:outerShdw>
                </a:effectLst>
                <a:latin typeface="Space Mono Bold"/>
              </a:rPr>
              <a:t>වර්ෂයේ පළාත් මට්ටමින් ක්‍රියාත්මක කිරීමට අපේක්ෂිත ව්‍යාපෘති - පළාත් නිශ්චිත සංවර්ධන ප්‍රදාන (</a:t>
            </a:r>
            <a:r>
              <a:rPr lang="en-US" sz="5400" dirty="0">
                <a:ln w="0"/>
                <a:effectLst>
                  <a:outerShdw blurRad="38100" dist="19050" dir="2700000" algn="tl" rotWithShape="0">
                    <a:schemeClr val="dk1">
                      <a:alpha val="40000"/>
                    </a:schemeClr>
                  </a:outerShdw>
                </a:effectLst>
                <a:latin typeface="Space Mono Bold"/>
              </a:rPr>
              <a:t>PSDG)</a:t>
            </a:r>
          </a:p>
        </p:txBody>
      </p:sp>
      <p:sp>
        <p:nvSpPr>
          <p:cNvPr id="13" name="Content Placeholder 2">
            <a:extLst>
              <a:ext uri="{FF2B5EF4-FFF2-40B4-BE49-F238E27FC236}">
                <a16:creationId xmlns:a16="http://schemas.microsoft.com/office/drawing/2014/main" id="{338C579D-BAEB-6519-F650-7E9384A5AD1C}"/>
              </a:ext>
            </a:extLst>
          </p:cNvPr>
          <p:cNvSpPr txBox="1">
            <a:spLocks/>
          </p:cNvSpPr>
          <p:nvPr/>
        </p:nvSpPr>
        <p:spPr>
          <a:xfrm>
            <a:off x="2407290" y="2891020"/>
            <a:ext cx="9997440" cy="552704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i-LK" sz="2400" b="1" dirty="0">
                <a:solidFill>
                  <a:schemeClr val="bg1"/>
                </a:solidFill>
              </a:rPr>
              <a:t>1. සංරචකය - පළාත්/ ජාතික හා ජාත්‍යයන්තර තරඟ සඳහා ක්‍රීඩක ක්‍රීඩිකාවන්ගේ කුසලතා වැඩි දියුණු කිරීම</a:t>
            </a:r>
          </a:p>
          <a:p>
            <a:pPr marL="0" indent="0">
              <a:buNone/>
            </a:pPr>
            <a:endParaRPr lang="en-US" sz="2400" b="1" dirty="0">
              <a:solidFill>
                <a:schemeClr val="bg1"/>
              </a:solidFill>
            </a:endParaRPr>
          </a:p>
          <a:p>
            <a:pPr marL="0" indent="0">
              <a:buNone/>
            </a:pPr>
            <a:endParaRPr lang="en-US" sz="2400" b="1" dirty="0">
              <a:solidFill>
                <a:schemeClr val="bg1"/>
              </a:solidFill>
            </a:endParaRPr>
          </a:p>
          <a:p>
            <a:pPr marL="0" indent="0">
              <a:buNone/>
            </a:pPr>
            <a:endParaRPr lang="en-US" sz="2400" b="1" dirty="0">
              <a:solidFill>
                <a:schemeClr val="bg1"/>
              </a:solidFill>
            </a:endParaRPr>
          </a:p>
          <a:p>
            <a:pPr marL="0" indent="0">
              <a:buFont typeface="Arial" pitchFamily="34" charset="0"/>
              <a:buNone/>
            </a:pPr>
            <a:endParaRPr lang="en-US" sz="2400" b="1" dirty="0">
              <a:solidFill>
                <a:schemeClr val="bg1"/>
              </a:solidFill>
            </a:endParaRPr>
          </a:p>
        </p:txBody>
      </p:sp>
      <p:graphicFrame>
        <p:nvGraphicFramePr>
          <p:cNvPr id="3" name="Table 2">
            <a:extLst>
              <a:ext uri="{FF2B5EF4-FFF2-40B4-BE49-F238E27FC236}">
                <a16:creationId xmlns:a16="http://schemas.microsoft.com/office/drawing/2014/main" id="{05B15F05-CD72-09E4-B354-B91EFF08CACC}"/>
              </a:ext>
            </a:extLst>
          </p:cNvPr>
          <p:cNvGraphicFramePr>
            <a:graphicFrameLocks noGrp="1"/>
          </p:cNvGraphicFramePr>
          <p:nvPr>
            <p:extLst>
              <p:ext uri="{D42A27DB-BD31-4B8C-83A1-F6EECF244321}">
                <p14:modId xmlns:p14="http://schemas.microsoft.com/office/powerpoint/2010/main" val="980063369"/>
              </p:ext>
            </p:extLst>
          </p:nvPr>
        </p:nvGraphicFramePr>
        <p:xfrm>
          <a:off x="2407290" y="4305300"/>
          <a:ext cx="15271111" cy="5105400"/>
        </p:xfrm>
        <a:graphic>
          <a:graphicData uri="http://schemas.openxmlformats.org/drawingml/2006/table">
            <a:tbl>
              <a:tblPr firstRow="1" bandRow="1">
                <a:tableStyleId>{00A15C55-8517-42AA-B614-E9B94910E393}</a:tableStyleId>
              </a:tblPr>
              <a:tblGrid>
                <a:gridCol w="2877166">
                  <a:extLst>
                    <a:ext uri="{9D8B030D-6E8A-4147-A177-3AD203B41FA5}">
                      <a16:colId xmlns:a16="http://schemas.microsoft.com/office/drawing/2014/main" val="20000"/>
                    </a:ext>
                  </a:extLst>
                </a:gridCol>
                <a:gridCol w="5090370">
                  <a:extLst>
                    <a:ext uri="{9D8B030D-6E8A-4147-A177-3AD203B41FA5}">
                      <a16:colId xmlns:a16="http://schemas.microsoft.com/office/drawing/2014/main" val="20001"/>
                    </a:ext>
                  </a:extLst>
                </a:gridCol>
                <a:gridCol w="5307883">
                  <a:extLst>
                    <a:ext uri="{9D8B030D-6E8A-4147-A177-3AD203B41FA5}">
                      <a16:colId xmlns:a16="http://schemas.microsoft.com/office/drawing/2014/main" val="20002"/>
                    </a:ext>
                  </a:extLst>
                </a:gridCol>
                <a:gridCol w="1995692">
                  <a:extLst>
                    <a:ext uri="{9D8B030D-6E8A-4147-A177-3AD203B41FA5}">
                      <a16:colId xmlns:a16="http://schemas.microsoft.com/office/drawing/2014/main" val="20003"/>
                    </a:ext>
                  </a:extLst>
                </a:gridCol>
              </a:tblGrid>
              <a:tr h="1954411">
                <a:tc>
                  <a:txBody>
                    <a:bodyPr/>
                    <a:lstStyle/>
                    <a:p>
                      <a:pPr algn="ctr"/>
                      <a:r>
                        <a:rPr lang="si-LK" sz="2400" b="1" dirty="0">
                          <a:solidFill>
                            <a:sysClr val="windowText" lastClr="000000"/>
                          </a:solidFill>
                        </a:rPr>
                        <a:t>උප සංරචකය</a:t>
                      </a:r>
                      <a:endParaRPr lang="en-US" sz="2400" b="1" dirty="0">
                        <a:solidFill>
                          <a:sysClr val="windowText" lastClr="00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400" b="1" dirty="0">
                          <a:solidFill>
                            <a:sysClr val="windowText" lastClr="000000"/>
                          </a:solidFill>
                        </a:rPr>
                        <a:t>පුළුල්</a:t>
                      </a:r>
                      <a:r>
                        <a:rPr lang="si-LK" sz="2400" b="1" baseline="0" dirty="0">
                          <a:solidFill>
                            <a:sysClr val="windowText" lastClr="000000"/>
                          </a:solidFill>
                        </a:rPr>
                        <a:t> ක්‍රියාකාරකම් පරාසය</a:t>
                      </a:r>
                      <a:endParaRPr lang="en-US" sz="2400" b="1" dirty="0">
                        <a:solidFill>
                          <a:sysClr val="windowText" lastClr="00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i-LK" sz="2400" b="1" dirty="0">
                          <a:solidFill>
                            <a:schemeClr val="tx1"/>
                          </a:solidFill>
                        </a:rPr>
                        <a:t>ජාතික</a:t>
                      </a:r>
                      <a:r>
                        <a:rPr lang="si-LK" sz="2400" b="1" baseline="0" dirty="0">
                          <a:solidFill>
                            <a:schemeClr val="tx1"/>
                          </a:solidFill>
                        </a:rPr>
                        <a:t> ප්‍රතිපත්තියට අනුව </a:t>
                      </a:r>
                      <a:r>
                        <a:rPr lang="si-LK" sz="2400" b="1" dirty="0">
                          <a:solidFill>
                            <a:schemeClr val="tx1"/>
                          </a:solidFill>
                        </a:rPr>
                        <a:t>අපේක්ෂිත</a:t>
                      </a:r>
                      <a:r>
                        <a:rPr lang="si-LK" sz="2400" b="1" baseline="0" dirty="0">
                          <a:solidFill>
                            <a:schemeClr val="tx1"/>
                          </a:solidFill>
                        </a:rPr>
                        <a:t> ප්‍රතිඵලය</a:t>
                      </a:r>
                      <a:endParaRPr lang="en-US" sz="2400" b="1" dirty="0">
                        <a:solidFill>
                          <a:schemeClr val="tx1"/>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i-LK" sz="2400" b="1" dirty="0">
                          <a:solidFill>
                            <a:sysClr val="windowText" lastClr="000000"/>
                          </a:solidFill>
                        </a:rPr>
                        <a:t>ප්‍රතිපාදන ප්‍රමාණය </a:t>
                      </a:r>
                      <a:r>
                        <a:rPr lang="si-LK" sz="2400" b="1" dirty="0">
                          <a:solidFill>
                            <a:sysClr val="windowText" lastClr="000000"/>
                          </a:solidFill>
                          <a:latin typeface="+mn-lt"/>
                        </a:rPr>
                        <a:t>(</a:t>
                      </a:r>
                      <a:r>
                        <a:rPr lang="si-LK" sz="2400" b="1" dirty="0">
                          <a:solidFill>
                            <a:sysClr val="windowText" lastClr="000000"/>
                          </a:solidFill>
                        </a:rPr>
                        <a:t>රු.මි.</a:t>
                      </a:r>
                      <a:r>
                        <a:rPr lang="si-LK" sz="2400" b="1" dirty="0">
                          <a:solidFill>
                            <a:sysClr val="windowText" lastClr="000000"/>
                          </a:solidFill>
                          <a:latin typeface="+mn-lt"/>
                        </a:rPr>
                        <a:t>)</a:t>
                      </a:r>
                      <a:endParaRPr lang="en-US" sz="2400" b="1" dirty="0">
                        <a:solidFill>
                          <a:sysClr val="windowText" lastClr="00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1509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i-LK" sz="2400" b="1" dirty="0"/>
                        <a:t>1.5.</a:t>
                      </a:r>
                      <a:r>
                        <a:rPr lang="si-LK" sz="2400" b="1" baseline="0" dirty="0"/>
                        <a:t> </a:t>
                      </a:r>
                      <a:r>
                        <a:rPr kumimoji="0" lang="si-LK" sz="2400" b="1" u="none" strike="noStrike" kern="1200" cap="none" spc="0" normalizeH="0" baseline="0" noProof="0" dirty="0">
                          <a:ln>
                            <a:noFill/>
                          </a:ln>
                          <a:effectLst/>
                          <a:uLnTx/>
                          <a:uFillTx/>
                        </a:rPr>
                        <a:t>ක්‍රීඩා භාණ්ඩ හා උපකරණ ලබා දීම</a:t>
                      </a:r>
                      <a:endParaRPr kumimoji="0" lang="en-US" sz="2400" b="1" u="none" strike="noStrike" kern="1200" cap="none" spc="0" normalizeH="0" baseline="0" noProof="0" dirty="0">
                        <a:ln>
                          <a:noFill/>
                        </a:ln>
                        <a:effectLst/>
                        <a:uLnTx/>
                        <a:uFillTx/>
                      </a:endParaRPr>
                    </a:p>
                    <a:p>
                      <a:endParaRPr lang="en-US" sz="2400" b="1" dirty="0"/>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i-LK" sz="2400" b="1" dirty="0"/>
                        <a:t>1.5.5.3. ක්‍රීඩා</a:t>
                      </a:r>
                      <a:r>
                        <a:rPr lang="si-LK" sz="2400" b="1" baseline="0" dirty="0"/>
                        <a:t> නිලධාරීන් හා ක්‍රීඩා පුහුණුකරුවන් </a:t>
                      </a:r>
                      <a:r>
                        <a:rPr lang="si-LK" sz="2400" b="1" dirty="0"/>
                        <a:t> සඳහා ක්‍රීඩා භාණ්ඩ ලබාදීම.</a:t>
                      </a: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i-LK" sz="2400" b="1" u="none" strike="noStrike" kern="1200" cap="none" spc="0" normalizeH="0" baseline="0" noProof="0" dirty="0">
                          <a:ln>
                            <a:noFill/>
                          </a:ln>
                          <a:solidFill>
                            <a:schemeClr val="tx1"/>
                          </a:solidFill>
                          <a:effectLst/>
                          <a:uLnTx/>
                          <a:uFillTx/>
                        </a:rPr>
                        <a:t>ක්‍රීඩක, ක්‍රීඩිකාවන්ගේ පුහුණුවට අදාළ උපකරණ ලබාදීම </a:t>
                      </a:r>
                      <a:r>
                        <a:rPr kumimoji="0" lang="en-GB" sz="2400" b="1" u="none" strike="noStrike" kern="1200" cap="none" spc="0" normalizeH="0" baseline="0" noProof="0" dirty="0">
                          <a:ln>
                            <a:noFill/>
                          </a:ln>
                          <a:solidFill>
                            <a:srgbClr val="990000"/>
                          </a:solidFill>
                          <a:effectLst/>
                          <a:uLnTx/>
                          <a:uFillTx/>
                        </a:rPr>
                        <a:t>-1.4</a:t>
                      </a:r>
                      <a:endParaRPr kumimoji="0" lang="en-US" sz="2400" b="1" u="none" strike="noStrike" kern="1200" cap="none" spc="0" normalizeH="0" baseline="0" noProof="0" dirty="0">
                        <a:ln>
                          <a:noFill/>
                        </a:ln>
                        <a:effectLst/>
                        <a:uLnTx/>
                        <a:uFillTx/>
                      </a:endParaRPr>
                    </a:p>
                    <a:p>
                      <a:endParaRPr lang="en-US" sz="2400" b="1"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800" b="1" dirty="0"/>
                        <a:t>6.50</a:t>
                      </a: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265651303"/>
      </p:ext>
    </p:extLst>
  </p:cSld>
  <p:clrMapOvr>
    <a:masterClrMapping/>
  </p:clrMapOvr>
  <p:transition spd="slow" advTm="12313">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0EDD2-1B73-7FEC-ED28-2DFDB2A230AB}"/>
            </a:ext>
          </a:extLst>
        </p:cNvPr>
        <p:cNvGrpSpPr/>
        <p:nvPr/>
      </p:nvGrpSpPr>
      <p:grpSpPr>
        <a:xfrm>
          <a:off x="0" y="0"/>
          <a:ext cx="0" cy="0"/>
          <a:chOff x="0" y="0"/>
          <a:chExt cx="0" cy="0"/>
        </a:xfrm>
      </p:grpSpPr>
      <p:pic>
        <p:nvPicPr>
          <p:cNvPr id="2" name="Picture 1" descr="A football field with smoke and lights&#10;&#10;AI-generated content may be incorrect.">
            <a:extLst>
              <a:ext uri="{FF2B5EF4-FFF2-40B4-BE49-F238E27FC236}">
                <a16:creationId xmlns:a16="http://schemas.microsoft.com/office/drawing/2014/main" id="{BDF7AE47-2A69-D10A-5AD6-855A7E6B1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650"/>
            <a:ext cx="19140177" cy="10782300"/>
          </a:xfrm>
          <a:prstGeom prst="rect">
            <a:avLst/>
          </a:prstGeom>
        </p:spPr>
      </p:pic>
      <p:sp>
        <p:nvSpPr>
          <p:cNvPr id="11" name="Rectangle 10">
            <a:extLst>
              <a:ext uri="{FF2B5EF4-FFF2-40B4-BE49-F238E27FC236}">
                <a16:creationId xmlns:a16="http://schemas.microsoft.com/office/drawing/2014/main" id="{D75CD292-E327-986A-9B87-82A5B4347EBA}"/>
              </a:ext>
            </a:extLst>
          </p:cNvPr>
          <p:cNvSpPr/>
          <p:nvPr/>
        </p:nvSpPr>
        <p:spPr>
          <a:xfrm>
            <a:off x="228600" y="-85520"/>
            <a:ext cx="17449800" cy="252108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TextBox 7">
            <a:extLst>
              <a:ext uri="{FF2B5EF4-FFF2-40B4-BE49-F238E27FC236}">
                <a16:creationId xmlns:a16="http://schemas.microsoft.com/office/drawing/2014/main" id="{77DC05F1-22A2-7B62-1385-2890B27F4F42}"/>
              </a:ext>
            </a:extLst>
          </p:cNvPr>
          <p:cNvSpPr txBox="1"/>
          <p:nvPr/>
        </p:nvSpPr>
        <p:spPr>
          <a:xfrm>
            <a:off x="914400" y="207804"/>
            <a:ext cx="16535400" cy="1790298"/>
          </a:xfrm>
          <a:prstGeom prst="rect">
            <a:avLst/>
          </a:prstGeom>
        </p:spPr>
        <p:txBody>
          <a:bodyPr wrap="square" lIns="0" tIns="0" rIns="0" bIns="0" rtlCol="0" anchor="t">
            <a:spAutoFit/>
          </a:bodyPr>
          <a:lstStyle/>
          <a:p>
            <a:pPr>
              <a:lnSpc>
                <a:spcPts val="7094"/>
              </a:lnSpc>
            </a:pPr>
            <a:r>
              <a:rPr lang="en-US" sz="5400" dirty="0">
                <a:ln w="0"/>
                <a:effectLst>
                  <a:outerShdw blurRad="38100" dist="19050" dir="2700000" algn="tl" rotWithShape="0">
                    <a:schemeClr val="dk1">
                      <a:alpha val="40000"/>
                    </a:schemeClr>
                  </a:outerShdw>
                </a:effectLst>
                <a:latin typeface="Space Mono Bold"/>
              </a:rPr>
              <a:t>2026 </a:t>
            </a:r>
            <a:r>
              <a:rPr lang="si-LK" sz="5400" dirty="0">
                <a:ln w="0"/>
                <a:effectLst>
                  <a:outerShdw blurRad="38100" dist="19050" dir="2700000" algn="tl" rotWithShape="0">
                    <a:schemeClr val="dk1">
                      <a:alpha val="40000"/>
                    </a:schemeClr>
                  </a:outerShdw>
                </a:effectLst>
                <a:latin typeface="Space Mono Bold"/>
              </a:rPr>
              <a:t>වර්ෂයේ පළාත් මට්ටමින් ක්‍රියාත්මක කිරීමට අපේක්ෂිත ව්‍යාපෘති - පළාත් නිශ්චිත සංවර්ධන ප්‍රදාන (</a:t>
            </a:r>
            <a:r>
              <a:rPr lang="en-US" sz="5400" dirty="0">
                <a:ln w="0"/>
                <a:effectLst>
                  <a:outerShdw blurRad="38100" dist="19050" dir="2700000" algn="tl" rotWithShape="0">
                    <a:schemeClr val="dk1">
                      <a:alpha val="40000"/>
                    </a:schemeClr>
                  </a:outerShdw>
                </a:effectLst>
                <a:latin typeface="Space Mono Bold"/>
              </a:rPr>
              <a:t>PSDG)</a:t>
            </a:r>
          </a:p>
        </p:txBody>
      </p:sp>
      <p:sp>
        <p:nvSpPr>
          <p:cNvPr id="13" name="Content Placeholder 2">
            <a:extLst>
              <a:ext uri="{FF2B5EF4-FFF2-40B4-BE49-F238E27FC236}">
                <a16:creationId xmlns:a16="http://schemas.microsoft.com/office/drawing/2014/main" id="{42429068-566D-5960-4DF9-711616DF7B51}"/>
              </a:ext>
            </a:extLst>
          </p:cNvPr>
          <p:cNvSpPr txBox="1">
            <a:spLocks/>
          </p:cNvSpPr>
          <p:nvPr/>
        </p:nvSpPr>
        <p:spPr>
          <a:xfrm>
            <a:off x="2407290" y="2891020"/>
            <a:ext cx="9997440" cy="552704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i-LK" sz="2400" b="1" dirty="0">
                <a:solidFill>
                  <a:schemeClr val="bg1"/>
                </a:solidFill>
              </a:rPr>
              <a:t>3. සංරචකය - ධාරිතා සංවර්ධනය</a:t>
            </a:r>
          </a:p>
          <a:p>
            <a:pPr marL="0" indent="0">
              <a:buNone/>
            </a:pPr>
            <a:endParaRPr lang="si-LK" sz="2400" b="1" dirty="0">
              <a:solidFill>
                <a:schemeClr val="bg1"/>
              </a:solidFill>
            </a:endParaRPr>
          </a:p>
          <a:p>
            <a:pPr marL="0" indent="0">
              <a:buNone/>
            </a:pPr>
            <a:endParaRPr lang="en-US" sz="2400" b="1" dirty="0">
              <a:solidFill>
                <a:schemeClr val="bg1"/>
              </a:solidFill>
            </a:endParaRPr>
          </a:p>
          <a:p>
            <a:pPr marL="0" indent="0">
              <a:buNone/>
            </a:pPr>
            <a:endParaRPr lang="en-US" sz="2400" b="1" dirty="0">
              <a:solidFill>
                <a:schemeClr val="bg1"/>
              </a:solidFill>
            </a:endParaRPr>
          </a:p>
          <a:p>
            <a:pPr marL="0" indent="0">
              <a:buNone/>
            </a:pPr>
            <a:endParaRPr lang="en-US" sz="2400" b="1" dirty="0">
              <a:solidFill>
                <a:schemeClr val="bg1"/>
              </a:solidFill>
            </a:endParaRPr>
          </a:p>
          <a:p>
            <a:pPr marL="0" indent="0">
              <a:buFont typeface="Arial" pitchFamily="34" charset="0"/>
              <a:buNone/>
            </a:pPr>
            <a:endParaRPr lang="en-US" sz="2400" b="1" dirty="0">
              <a:solidFill>
                <a:schemeClr val="bg1"/>
              </a:solidFill>
            </a:endParaRPr>
          </a:p>
        </p:txBody>
      </p:sp>
      <p:graphicFrame>
        <p:nvGraphicFramePr>
          <p:cNvPr id="4" name="Table 3">
            <a:extLst>
              <a:ext uri="{FF2B5EF4-FFF2-40B4-BE49-F238E27FC236}">
                <a16:creationId xmlns:a16="http://schemas.microsoft.com/office/drawing/2014/main" id="{4E16AD8F-2037-2F06-F961-A385FCD0F0F4}"/>
              </a:ext>
            </a:extLst>
          </p:cNvPr>
          <p:cNvGraphicFramePr>
            <a:graphicFrameLocks noGrp="1"/>
          </p:cNvGraphicFramePr>
          <p:nvPr>
            <p:extLst>
              <p:ext uri="{D42A27DB-BD31-4B8C-83A1-F6EECF244321}">
                <p14:modId xmlns:p14="http://schemas.microsoft.com/office/powerpoint/2010/main" val="3810841353"/>
              </p:ext>
            </p:extLst>
          </p:nvPr>
        </p:nvGraphicFramePr>
        <p:xfrm>
          <a:off x="2407290" y="3771900"/>
          <a:ext cx="15271109" cy="5334000"/>
        </p:xfrm>
        <a:graphic>
          <a:graphicData uri="http://schemas.openxmlformats.org/drawingml/2006/table">
            <a:tbl>
              <a:tblPr firstRow="1" bandRow="1">
                <a:tableStyleId>{00A15C55-8517-42AA-B614-E9B94910E393}</a:tableStyleId>
              </a:tblPr>
              <a:tblGrid>
                <a:gridCol w="2857228">
                  <a:extLst>
                    <a:ext uri="{9D8B030D-6E8A-4147-A177-3AD203B41FA5}">
                      <a16:colId xmlns:a16="http://schemas.microsoft.com/office/drawing/2014/main" val="20000"/>
                    </a:ext>
                  </a:extLst>
                </a:gridCol>
                <a:gridCol w="4143513">
                  <a:extLst>
                    <a:ext uri="{9D8B030D-6E8A-4147-A177-3AD203B41FA5}">
                      <a16:colId xmlns:a16="http://schemas.microsoft.com/office/drawing/2014/main" val="20001"/>
                    </a:ext>
                  </a:extLst>
                </a:gridCol>
                <a:gridCol w="5445702">
                  <a:extLst>
                    <a:ext uri="{9D8B030D-6E8A-4147-A177-3AD203B41FA5}">
                      <a16:colId xmlns:a16="http://schemas.microsoft.com/office/drawing/2014/main" val="20002"/>
                    </a:ext>
                  </a:extLst>
                </a:gridCol>
                <a:gridCol w="2824666">
                  <a:extLst>
                    <a:ext uri="{9D8B030D-6E8A-4147-A177-3AD203B41FA5}">
                      <a16:colId xmlns:a16="http://schemas.microsoft.com/office/drawing/2014/main" val="20003"/>
                    </a:ext>
                  </a:extLst>
                </a:gridCol>
              </a:tblGrid>
              <a:tr h="2667000">
                <a:tc>
                  <a:txBody>
                    <a:bodyPr/>
                    <a:lstStyle/>
                    <a:p>
                      <a:pPr algn="ctr"/>
                      <a:r>
                        <a:rPr lang="si-LK" sz="2400" b="1" dirty="0">
                          <a:solidFill>
                            <a:sysClr val="windowText" lastClr="000000"/>
                          </a:solidFill>
                        </a:rPr>
                        <a:t>උපසංරචකය</a:t>
                      </a:r>
                      <a:endParaRPr lang="en-US" sz="2400" b="1" dirty="0">
                        <a:solidFill>
                          <a:sysClr val="windowText" lastClr="00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400" b="1" dirty="0">
                          <a:solidFill>
                            <a:sysClr val="windowText" lastClr="000000"/>
                          </a:solidFill>
                        </a:rPr>
                        <a:t>පුළුල්</a:t>
                      </a:r>
                      <a:r>
                        <a:rPr lang="si-LK" sz="2400" b="1" baseline="0" dirty="0">
                          <a:solidFill>
                            <a:sysClr val="windowText" lastClr="000000"/>
                          </a:solidFill>
                        </a:rPr>
                        <a:t> ක්‍රියාකාරකම් පරාසය</a:t>
                      </a:r>
                      <a:endParaRPr lang="en-US" sz="2400" b="1" dirty="0">
                        <a:solidFill>
                          <a:sysClr val="windowText" lastClr="00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i-LK" sz="2400" b="1" dirty="0">
                          <a:solidFill>
                            <a:schemeClr val="tx1"/>
                          </a:solidFill>
                        </a:rPr>
                        <a:t>ජාතික</a:t>
                      </a:r>
                      <a:r>
                        <a:rPr lang="si-LK" sz="2400" b="1" baseline="0" dirty="0">
                          <a:solidFill>
                            <a:schemeClr val="tx1"/>
                          </a:solidFill>
                        </a:rPr>
                        <a:t> ප්‍රතිපත්තියට අනුව </a:t>
                      </a:r>
                      <a:r>
                        <a:rPr lang="si-LK" sz="2400" b="1" dirty="0">
                          <a:solidFill>
                            <a:schemeClr val="tx1"/>
                          </a:solidFill>
                        </a:rPr>
                        <a:t>අපේක්ෂිත</a:t>
                      </a:r>
                      <a:r>
                        <a:rPr lang="si-LK" sz="2400" b="1" baseline="0" dirty="0">
                          <a:solidFill>
                            <a:schemeClr val="tx1"/>
                          </a:solidFill>
                        </a:rPr>
                        <a:t> ප්‍රතිඵලය</a:t>
                      </a:r>
                      <a:endParaRPr lang="en-US" sz="2400" b="1" dirty="0">
                        <a:solidFill>
                          <a:schemeClr val="tx1"/>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i-LK" sz="2400" b="1" dirty="0">
                          <a:solidFill>
                            <a:sysClr val="windowText" lastClr="000000"/>
                          </a:solidFill>
                        </a:rPr>
                        <a:t>ප්‍රතිපාදන ප්‍රමාණය </a:t>
                      </a:r>
                      <a:r>
                        <a:rPr lang="si-LK" sz="2400" b="1" dirty="0">
                          <a:solidFill>
                            <a:sysClr val="windowText" lastClr="000000"/>
                          </a:solidFill>
                          <a:latin typeface="+mn-lt"/>
                        </a:rPr>
                        <a:t>(</a:t>
                      </a:r>
                      <a:r>
                        <a:rPr lang="si-LK" sz="2400" b="1" dirty="0">
                          <a:solidFill>
                            <a:sysClr val="windowText" lastClr="000000"/>
                          </a:solidFill>
                        </a:rPr>
                        <a:t>රු.මි.</a:t>
                      </a:r>
                      <a:r>
                        <a:rPr lang="si-LK" sz="2400" b="1" dirty="0">
                          <a:solidFill>
                            <a:sysClr val="windowText" lastClr="000000"/>
                          </a:solidFill>
                          <a:latin typeface="+mn-lt"/>
                        </a:rPr>
                        <a:t>)</a:t>
                      </a:r>
                      <a:endParaRPr lang="en-US" sz="2400" b="1" dirty="0">
                        <a:solidFill>
                          <a:sysClr val="windowText" lastClr="000000"/>
                        </a:solidFill>
                      </a:endParaRPr>
                    </a:p>
                    <a:p>
                      <a:pPr algn="ctr"/>
                      <a:endParaRPr lang="en-US" sz="2400" b="1" dirty="0">
                        <a:solidFill>
                          <a:sysClr val="windowText" lastClr="00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667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i-LK" sz="2400" b="1" dirty="0"/>
                        <a:t>3.1 ක්‍රීඩා</a:t>
                      </a:r>
                      <a:r>
                        <a:rPr lang="si-LK" sz="2400" b="1" baseline="0" dirty="0"/>
                        <a:t> සමාජ සවිබල ගැන්වීම</a:t>
                      </a:r>
                      <a:endParaRPr lang="en-US" sz="2400" b="1" dirty="0"/>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i-LK" sz="2400" b="1" dirty="0"/>
                        <a:t>3.1.1.</a:t>
                      </a:r>
                      <a:r>
                        <a:rPr lang="si-LK" sz="2400" b="1" baseline="0" dirty="0"/>
                        <a:t> ක්‍රීඩා සමාජ ශ්‍රේණිගත කිරීමේ වැඩසටහන</a:t>
                      </a:r>
                      <a:endParaRPr lang="en-US" sz="2400" b="1" baseline="0" dirty="0"/>
                    </a:p>
                    <a:p>
                      <a:endParaRPr lang="si-LK" sz="2400" b="1" baseline="0" dirty="0"/>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2114" rtl="0" eaLnBrk="1" fontAlgn="auto" latinLnBrk="0" hangingPunct="1">
                        <a:lnSpc>
                          <a:spcPct val="100000"/>
                        </a:lnSpc>
                        <a:spcBef>
                          <a:spcPts val="0"/>
                        </a:spcBef>
                        <a:spcAft>
                          <a:spcPts val="0"/>
                        </a:spcAft>
                        <a:buClrTx/>
                        <a:buSzTx/>
                        <a:buFontTx/>
                        <a:buNone/>
                        <a:tabLst/>
                        <a:defRPr/>
                      </a:pPr>
                      <a:r>
                        <a:rPr lang="si-LK" sz="2400" b="1" baseline="0" dirty="0">
                          <a:solidFill>
                            <a:schemeClr val="tx1"/>
                          </a:solidFill>
                        </a:rPr>
                        <a:t>ජව සම්පන්න පුරවැසියෙක්. ජයග්‍රාහී ජනතාවක්. </a:t>
                      </a:r>
                      <a:r>
                        <a:rPr kumimoji="0" lang="en-GB" sz="2400" b="1" u="none" strike="noStrike" kern="1200" cap="none" spc="0" normalizeH="0" baseline="0" noProof="0" dirty="0">
                          <a:ln>
                            <a:noFill/>
                          </a:ln>
                          <a:solidFill>
                            <a:srgbClr val="990000"/>
                          </a:solidFill>
                          <a:effectLst/>
                          <a:uLnTx/>
                          <a:uFillTx/>
                        </a:rPr>
                        <a:t>-1.4</a:t>
                      </a:r>
                      <a:endParaRPr lang="en-US" sz="2400" b="1" dirty="0">
                        <a:solidFill>
                          <a:srgbClr val="99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400" b="1" dirty="0"/>
                        <a:t>2.00</a:t>
                      </a: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994274802"/>
      </p:ext>
    </p:extLst>
  </p:cSld>
  <p:clrMapOvr>
    <a:masterClrMapping/>
  </p:clrMapOvr>
  <p:transition spd="slow" advTm="12313">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33033-C5CB-2EAF-5881-7F4C22A1ED89}"/>
            </a:ext>
          </a:extLst>
        </p:cNvPr>
        <p:cNvGrpSpPr/>
        <p:nvPr/>
      </p:nvGrpSpPr>
      <p:grpSpPr>
        <a:xfrm>
          <a:off x="0" y="0"/>
          <a:ext cx="0" cy="0"/>
          <a:chOff x="0" y="0"/>
          <a:chExt cx="0" cy="0"/>
        </a:xfrm>
      </p:grpSpPr>
      <p:pic>
        <p:nvPicPr>
          <p:cNvPr id="2" name="Picture 1" descr="A football field with smoke and lights&#10;&#10;AI-generated content may be incorrect.">
            <a:extLst>
              <a:ext uri="{FF2B5EF4-FFF2-40B4-BE49-F238E27FC236}">
                <a16:creationId xmlns:a16="http://schemas.microsoft.com/office/drawing/2014/main" id="{A95F3604-FAB8-2A96-4ABB-E803B15B0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650"/>
            <a:ext cx="19140177" cy="10782300"/>
          </a:xfrm>
          <a:prstGeom prst="rect">
            <a:avLst/>
          </a:prstGeom>
        </p:spPr>
      </p:pic>
      <p:sp>
        <p:nvSpPr>
          <p:cNvPr id="11" name="Rectangle 10">
            <a:extLst>
              <a:ext uri="{FF2B5EF4-FFF2-40B4-BE49-F238E27FC236}">
                <a16:creationId xmlns:a16="http://schemas.microsoft.com/office/drawing/2014/main" id="{96BC411E-CD19-4DF2-F81C-F0C2A04351DF}"/>
              </a:ext>
            </a:extLst>
          </p:cNvPr>
          <p:cNvSpPr/>
          <p:nvPr/>
        </p:nvSpPr>
        <p:spPr>
          <a:xfrm>
            <a:off x="228600" y="-85520"/>
            <a:ext cx="17449800" cy="252108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TextBox 7">
            <a:extLst>
              <a:ext uri="{FF2B5EF4-FFF2-40B4-BE49-F238E27FC236}">
                <a16:creationId xmlns:a16="http://schemas.microsoft.com/office/drawing/2014/main" id="{84653FA4-09B3-383F-0422-1C911C17B8CB}"/>
              </a:ext>
            </a:extLst>
          </p:cNvPr>
          <p:cNvSpPr txBox="1"/>
          <p:nvPr/>
        </p:nvSpPr>
        <p:spPr>
          <a:xfrm>
            <a:off x="914400" y="207804"/>
            <a:ext cx="16535400" cy="1790298"/>
          </a:xfrm>
          <a:prstGeom prst="rect">
            <a:avLst/>
          </a:prstGeom>
        </p:spPr>
        <p:txBody>
          <a:bodyPr wrap="square" lIns="0" tIns="0" rIns="0" bIns="0" rtlCol="0" anchor="t">
            <a:spAutoFit/>
          </a:bodyPr>
          <a:lstStyle/>
          <a:p>
            <a:pPr>
              <a:lnSpc>
                <a:spcPts val="7094"/>
              </a:lnSpc>
            </a:pPr>
            <a:r>
              <a:rPr lang="en-US" sz="5400" dirty="0">
                <a:ln w="0"/>
                <a:effectLst>
                  <a:outerShdw blurRad="38100" dist="19050" dir="2700000" algn="tl" rotWithShape="0">
                    <a:schemeClr val="dk1">
                      <a:alpha val="40000"/>
                    </a:schemeClr>
                  </a:outerShdw>
                </a:effectLst>
                <a:latin typeface="Space Mono Bold"/>
              </a:rPr>
              <a:t>2026 </a:t>
            </a:r>
            <a:r>
              <a:rPr lang="si-LK" sz="5400" dirty="0">
                <a:ln w="0"/>
                <a:effectLst>
                  <a:outerShdw blurRad="38100" dist="19050" dir="2700000" algn="tl" rotWithShape="0">
                    <a:schemeClr val="dk1">
                      <a:alpha val="40000"/>
                    </a:schemeClr>
                  </a:outerShdw>
                </a:effectLst>
                <a:latin typeface="Space Mono Bold"/>
              </a:rPr>
              <a:t>වර්ෂයේ පළාත් මට්ටමින් ක්‍රියාත්මක කිරීමට අපේක්ෂිත ව්‍යාපෘති - උපමාන පාදක සංවර්ධන ප්‍රදාන (</a:t>
            </a:r>
            <a:r>
              <a:rPr lang="en-US" sz="5400" dirty="0">
                <a:ln w="0"/>
                <a:effectLst>
                  <a:outerShdw blurRad="38100" dist="19050" dir="2700000" algn="tl" rotWithShape="0">
                    <a:schemeClr val="dk1">
                      <a:alpha val="40000"/>
                    </a:schemeClr>
                  </a:outerShdw>
                </a:effectLst>
                <a:latin typeface="Space Mono Bold"/>
              </a:rPr>
              <a:t>CBG)</a:t>
            </a:r>
          </a:p>
        </p:txBody>
      </p:sp>
      <p:sp>
        <p:nvSpPr>
          <p:cNvPr id="13" name="Content Placeholder 2">
            <a:extLst>
              <a:ext uri="{FF2B5EF4-FFF2-40B4-BE49-F238E27FC236}">
                <a16:creationId xmlns:a16="http://schemas.microsoft.com/office/drawing/2014/main" id="{E81FD5F5-ACC5-4C8A-B6AD-3B8BBF61A4C7}"/>
              </a:ext>
            </a:extLst>
          </p:cNvPr>
          <p:cNvSpPr txBox="1">
            <a:spLocks/>
          </p:cNvSpPr>
          <p:nvPr/>
        </p:nvSpPr>
        <p:spPr>
          <a:xfrm>
            <a:off x="2407290" y="2891020"/>
            <a:ext cx="9997440" cy="552704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i-LK" sz="2400" b="1" dirty="0">
                <a:solidFill>
                  <a:schemeClr val="bg1"/>
                </a:solidFill>
              </a:rPr>
              <a:t>1. සංරචකය - පළාත්/ ජාතික හා ජාත්‍යයන්තර තරඟ සඳහා ක්‍රීඩක ක්‍රීඩිකාවන්ගේ කුසලතා වැඩි දියුණු කිරීම</a:t>
            </a:r>
          </a:p>
          <a:p>
            <a:pPr marL="0" indent="0">
              <a:buNone/>
            </a:pPr>
            <a:endParaRPr lang="si-LK" sz="2400" b="1" dirty="0">
              <a:solidFill>
                <a:schemeClr val="bg1"/>
              </a:solidFill>
            </a:endParaRPr>
          </a:p>
          <a:p>
            <a:pPr marL="0" indent="0">
              <a:buNone/>
            </a:pPr>
            <a:endParaRPr lang="en-US" sz="2400" b="1" dirty="0">
              <a:solidFill>
                <a:schemeClr val="bg1"/>
              </a:solidFill>
            </a:endParaRPr>
          </a:p>
          <a:p>
            <a:pPr marL="0" indent="0">
              <a:buNone/>
            </a:pPr>
            <a:endParaRPr lang="en-US" sz="2400" b="1" dirty="0">
              <a:solidFill>
                <a:schemeClr val="bg1"/>
              </a:solidFill>
            </a:endParaRPr>
          </a:p>
          <a:p>
            <a:pPr marL="0" indent="0">
              <a:buNone/>
            </a:pPr>
            <a:endParaRPr lang="en-US" sz="2400" b="1" dirty="0">
              <a:solidFill>
                <a:schemeClr val="bg1"/>
              </a:solidFill>
            </a:endParaRPr>
          </a:p>
          <a:p>
            <a:pPr marL="0" indent="0">
              <a:buFont typeface="Arial" pitchFamily="34" charset="0"/>
              <a:buNone/>
            </a:pPr>
            <a:endParaRPr lang="en-US" sz="2400" b="1" dirty="0">
              <a:solidFill>
                <a:schemeClr val="bg1"/>
              </a:solidFill>
            </a:endParaRPr>
          </a:p>
        </p:txBody>
      </p:sp>
      <p:graphicFrame>
        <p:nvGraphicFramePr>
          <p:cNvPr id="3" name="Table 2">
            <a:extLst>
              <a:ext uri="{FF2B5EF4-FFF2-40B4-BE49-F238E27FC236}">
                <a16:creationId xmlns:a16="http://schemas.microsoft.com/office/drawing/2014/main" id="{F767E434-19E9-4B93-7ACB-03E7F7E45627}"/>
              </a:ext>
            </a:extLst>
          </p:cNvPr>
          <p:cNvGraphicFramePr>
            <a:graphicFrameLocks noGrp="1"/>
          </p:cNvGraphicFramePr>
          <p:nvPr>
            <p:extLst>
              <p:ext uri="{D42A27DB-BD31-4B8C-83A1-F6EECF244321}">
                <p14:modId xmlns:p14="http://schemas.microsoft.com/office/powerpoint/2010/main" val="2241735266"/>
              </p:ext>
            </p:extLst>
          </p:nvPr>
        </p:nvGraphicFramePr>
        <p:xfrm>
          <a:off x="2407290" y="4076700"/>
          <a:ext cx="15271111" cy="5527041"/>
        </p:xfrm>
        <a:graphic>
          <a:graphicData uri="http://schemas.openxmlformats.org/drawingml/2006/table">
            <a:tbl>
              <a:tblPr firstRow="1" bandRow="1">
                <a:tableStyleId>{00A15C55-8517-42AA-B614-E9B94910E393}</a:tableStyleId>
              </a:tblPr>
              <a:tblGrid>
                <a:gridCol w="2574679">
                  <a:extLst>
                    <a:ext uri="{9D8B030D-6E8A-4147-A177-3AD203B41FA5}">
                      <a16:colId xmlns:a16="http://schemas.microsoft.com/office/drawing/2014/main" val="20000"/>
                    </a:ext>
                  </a:extLst>
                </a:gridCol>
                <a:gridCol w="4188794">
                  <a:extLst>
                    <a:ext uri="{9D8B030D-6E8A-4147-A177-3AD203B41FA5}">
                      <a16:colId xmlns:a16="http://schemas.microsoft.com/office/drawing/2014/main" val="20001"/>
                    </a:ext>
                  </a:extLst>
                </a:gridCol>
                <a:gridCol w="5251298">
                  <a:extLst>
                    <a:ext uri="{9D8B030D-6E8A-4147-A177-3AD203B41FA5}">
                      <a16:colId xmlns:a16="http://schemas.microsoft.com/office/drawing/2014/main" val="20002"/>
                    </a:ext>
                  </a:extLst>
                </a:gridCol>
                <a:gridCol w="3256340">
                  <a:extLst>
                    <a:ext uri="{9D8B030D-6E8A-4147-A177-3AD203B41FA5}">
                      <a16:colId xmlns:a16="http://schemas.microsoft.com/office/drawing/2014/main" val="20003"/>
                    </a:ext>
                  </a:extLst>
                </a:gridCol>
              </a:tblGrid>
              <a:tr h="1220256">
                <a:tc>
                  <a:txBody>
                    <a:bodyPr/>
                    <a:lstStyle/>
                    <a:p>
                      <a:r>
                        <a:rPr lang="si-LK" sz="2400" b="1" dirty="0">
                          <a:solidFill>
                            <a:sysClr val="windowText" lastClr="000000"/>
                          </a:solidFill>
                        </a:rPr>
                        <a:t>උප සංරචකය</a:t>
                      </a:r>
                      <a:endParaRPr lang="en-US" sz="2400" b="1" dirty="0">
                        <a:solidFill>
                          <a:sysClr val="windowText" lastClr="000000"/>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i-LK" sz="2400" b="1" dirty="0">
                          <a:solidFill>
                            <a:sysClr val="windowText" lastClr="000000"/>
                          </a:solidFill>
                        </a:rPr>
                        <a:t>පුළුල්</a:t>
                      </a:r>
                      <a:r>
                        <a:rPr lang="si-LK" sz="2400" b="1" baseline="0" dirty="0">
                          <a:solidFill>
                            <a:sysClr val="windowText" lastClr="000000"/>
                          </a:solidFill>
                        </a:rPr>
                        <a:t> ක්‍රියාකාරකම් පරාසය</a:t>
                      </a:r>
                      <a:endParaRPr lang="en-US" sz="2400" b="1" dirty="0">
                        <a:solidFill>
                          <a:sysClr val="windowText" lastClr="000000"/>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i-LK" sz="2400" b="1" dirty="0">
                          <a:solidFill>
                            <a:schemeClr val="tx1"/>
                          </a:solidFill>
                        </a:rPr>
                        <a:t>ජාතික</a:t>
                      </a:r>
                      <a:r>
                        <a:rPr lang="si-LK" sz="2400" b="1" baseline="0" dirty="0">
                          <a:solidFill>
                            <a:schemeClr val="tx1"/>
                          </a:solidFill>
                        </a:rPr>
                        <a:t> ප්‍රතිපත්තියට අනුව </a:t>
                      </a:r>
                      <a:r>
                        <a:rPr lang="si-LK" sz="2400" b="1" dirty="0">
                          <a:solidFill>
                            <a:schemeClr val="tx1"/>
                          </a:solidFill>
                        </a:rPr>
                        <a:t>අපේක්ෂිත</a:t>
                      </a:r>
                      <a:r>
                        <a:rPr lang="si-LK" sz="2400" b="1" baseline="0" dirty="0">
                          <a:solidFill>
                            <a:schemeClr val="tx1"/>
                          </a:solidFill>
                        </a:rPr>
                        <a:t> ප්‍රතිඵලය</a:t>
                      </a:r>
                      <a:endParaRPr lang="en-US" sz="2400" b="1" dirty="0">
                        <a:solidFill>
                          <a:schemeClr val="tx1"/>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i-LK" sz="2400" b="1" dirty="0">
                          <a:solidFill>
                            <a:sysClr val="windowText" lastClr="000000"/>
                          </a:solidFill>
                        </a:rPr>
                        <a:t>ප්‍රතිපාදන ප්‍රමාණය </a:t>
                      </a:r>
                      <a:r>
                        <a:rPr lang="si-LK" sz="2400" b="1" dirty="0">
                          <a:solidFill>
                            <a:sysClr val="windowText" lastClr="000000"/>
                          </a:solidFill>
                          <a:latin typeface="+mn-lt"/>
                        </a:rPr>
                        <a:t>(</a:t>
                      </a:r>
                      <a:r>
                        <a:rPr lang="si-LK" sz="2400" b="1" dirty="0">
                          <a:solidFill>
                            <a:sysClr val="windowText" lastClr="000000"/>
                          </a:solidFill>
                        </a:rPr>
                        <a:t>රු.මි.</a:t>
                      </a:r>
                      <a:r>
                        <a:rPr lang="si-LK" sz="2400" b="1" dirty="0">
                          <a:solidFill>
                            <a:sysClr val="windowText" lastClr="000000"/>
                          </a:solidFill>
                          <a:latin typeface="+mn-lt"/>
                        </a:rPr>
                        <a:t>)</a:t>
                      </a:r>
                      <a:endParaRPr lang="en-US" sz="2400" b="1" dirty="0">
                        <a:solidFill>
                          <a:sysClr val="windowText" lastClr="000000"/>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09833">
                <a:tc rowSpan="2">
                  <a:txBody>
                    <a:bodyPr/>
                    <a:lstStyle/>
                    <a:p>
                      <a:r>
                        <a:rPr kumimoji="0" lang="en-US" sz="2400" b="1" u="none" strike="noStrike" kern="1200" cap="none" spc="0" normalizeH="0" baseline="0" noProof="0" dirty="0">
                          <a:ln>
                            <a:noFill/>
                          </a:ln>
                          <a:effectLst/>
                          <a:uLnTx/>
                          <a:uFillTx/>
                        </a:rPr>
                        <a:t>1.4. </a:t>
                      </a:r>
                      <a:r>
                        <a:rPr kumimoji="0" lang="si-LK" sz="2400" b="1" u="none" strike="noStrike" kern="1200" cap="none" spc="0" normalizeH="0" baseline="0" noProof="0" dirty="0">
                          <a:ln>
                            <a:noFill/>
                          </a:ln>
                          <a:effectLst/>
                          <a:uLnTx/>
                          <a:uFillTx/>
                        </a:rPr>
                        <a:t>ක්‍රීඩා තරඟ පැවැත්වීම හා ඇගයීම</a:t>
                      </a:r>
                    </a:p>
                    <a:p>
                      <a:endParaRPr kumimoji="0" lang="si-LK" sz="2400" b="1" u="none" strike="noStrike" kern="1200" cap="none" spc="0" normalizeH="0" baseline="0" noProof="0" dirty="0">
                        <a:ln>
                          <a:noFill/>
                        </a:ln>
                        <a:effectLst/>
                        <a:uLnTx/>
                        <a:uFillTx/>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i-LK" sz="2400" b="1" dirty="0"/>
                        <a:t>1.</a:t>
                      </a:r>
                      <a:r>
                        <a:rPr lang="en-US" sz="2400" b="1" dirty="0"/>
                        <a:t>4</a:t>
                      </a:r>
                      <a:r>
                        <a:rPr lang="si-LK" sz="2400" b="1" dirty="0"/>
                        <a:t>.</a:t>
                      </a:r>
                      <a:r>
                        <a:rPr lang="en-US" sz="2400" b="1" dirty="0"/>
                        <a:t>3.</a:t>
                      </a:r>
                      <a:r>
                        <a:rPr lang="si-LK" sz="2400" b="1" dirty="0"/>
                        <a:t> පළාත් ක්‍රීඩා උළෙල පැවැත්වීම.</a:t>
                      </a: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2114" rtl="0" eaLnBrk="1" fontAlgn="auto" latinLnBrk="0" hangingPunct="1">
                        <a:lnSpc>
                          <a:spcPct val="100000"/>
                        </a:lnSpc>
                        <a:spcBef>
                          <a:spcPts val="0"/>
                        </a:spcBef>
                        <a:spcAft>
                          <a:spcPts val="0"/>
                        </a:spcAft>
                        <a:buClrTx/>
                        <a:buSzTx/>
                        <a:buFontTx/>
                        <a:buNone/>
                        <a:tabLst/>
                        <a:defRPr/>
                      </a:pPr>
                      <a:r>
                        <a:rPr lang="si-LK" sz="2400" b="1" dirty="0">
                          <a:solidFill>
                            <a:schemeClr val="tx1"/>
                          </a:solidFill>
                        </a:rPr>
                        <a:t>ක්‍රීඩා සඳහා</a:t>
                      </a:r>
                      <a:r>
                        <a:rPr lang="si-LK" sz="2400" b="1" baseline="0" dirty="0">
                          <a:solidFill>
                            <a:schemeClr val="tx1"/>
                          </a:solidFill>
                        </a:rPr>
                        <a:t> විශේෂ දක්ෂතා ඇති ක්‍රීඩක, ක්‍රීඩිකාවන් හඳුනාගැනීම   </a:t>
                      </a:r>
                      <a:r>
                        <a:rPr kumimoji="0" lang="en-GB" sz="2400" b="1" u="none" strike="noStrike" kern="1200" cap="none" spc="0" normalizeH="0" baseline="0" noProof="0" dirty="0">
                          <a:ln>
                            <a:noFill/>
                          </a:ln>
                          <a:solidFill>
                            <a:srgbClr val="990000"/>
                          </a:solidFill>
                          <a:effectLst/>
                          <a:uLnTx/>
                          <a:uFillTx/>
                        </a:rPr>
                        <a:t>-1.4</a:t>
                      </a:r>
                      <a:endParaRPr lang="en-US" sz="2400" b="1" dirty="0">
                        <a:solidFill>
                          <a:srgbClr val="990000"/>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800" b="1" dirty="0"/>
                        <a:t>8.00</a:t>
                      </a:r>
                      <a:endParaRPr lang="en-US" sz="2800" b="1" dirty="0"/>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296952">
                <a:tc vMerge="1">
                  <a:txBody>
                    <a:bodyPr/>
                    <a:lstStyle/>
                    <a:p>
                      <a:endParaRPr lang="en-US" dirty="0"/>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i-LK" sz="2400" b="1" dirty="0"/>
                        <a:t>1.</a:t>
                      </a:r>
                      <a:r>
                        <a:rPr lang="en-US" sz="2400" b="1" dirty="0"/>
                        <a:t>4</a:t>
                      </a:r>
                      <a:r>
                        <a:rPr lang="si-LK" sz="2400" b="1" dirty="0"/>
                        <a:t>.</a:t>
                      </a:r>
                      <a:r>
                        <a:rPr lang="en-US" sz="2400" b="1" dirty="0"/>
                        <a:t>4</a:t>
                      </a:r>
                      <a:r>
                        <a:rPr lang="si-LK" sz="2400" b="1" dirty="0"/>
                        <a:t>. වර්ණ ප්‍රදාන උළෙල පැවැත්වීම.</a:t>
                      </a: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2114" rtl="0" eaLnBrk="1" fontAlgn="auto" latinLnBrk="0" hangingPunct="1">
                        <a:lnSpc>
                          <a:spcPct val="100000"/>
                        </a:lnSpc>
                        <a:spcBef>
                          <a:spcPts val="0"/>
                        </a:spcBef>
                        <a:spcAft>
                          <a:spcPts val="0"/>
                        </a:spcAft>
                        <a:buClrTx/>
                        <a:buSzTx/>
                        <a:buFontTx/>
                        <a:buNone/>
                        <a:tabLst/>
                        <a:defRPr/>
                      </a:pPr>
                      <a:r>
                        <a:rPr lang="si-LK" sz="2400" b="1" dirty="0">
                          <a:solidFill>
                            <a:schemeClr val="tx1"/>
                          </a:solidFill>
                        </a:rPr>
                        <a:t>ක්‍රීඩා සඳහා</a:t>
                      </a:r>
                      <a:r>
                        <a:rPr lang="si-LK" sz="2400" b="1" baseline="0" dirty="0">
                          <a:solidFill>
                            <a:schemeClr val="tx1"/>
                          </a:solidFill>
                        </a:rPr>
                        <a:t> විශේෂ දක්ෂතා ඇති ක්‍රීඩක, ක්‍රීඩිකාවන් ඇගයීම             </a:t>
                      </a:r>
                      <a:r>
                        <a:rPr kumimoji="0" lang="en-GB" sz="2400" b="1" u="none" strike="noStrike" kern="1200" cap="none" spc="0" normalizeH="0" baseline="0" noProof="0" dirty="0">
                          <a:ln>
                            <a:noFill/>
                          </a:ln>
                          <a:solidFill>
                            <a:srgbClr val="990000"/>
                          </a:solidFill>
                          <a:effectLst/>
                          <a:uLnTx/>
                          <a:uFillTx/>
                        </a:rPr>
                        <a:t>-1.4</a:t>
                      </a:r>
                      <a:endParaRPr lang="en-US" sz="2400" b="1" dirty="0">
                        <a:solidFill>
                          <a:srgbClr val="990000"/>
                        </a:solidFill>
                      </a:endParaRPr>
                    </a:p>
                    <a:p>
                      <a:endParaRPr lang="en-US" sz="2400" b="1" dirty="0"/>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800" b="1" dirty="0"/>
                        <a:t>9.00</a:t>
                      </a: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3732544354"/>
      </p:ext>
    </p:extLst>
  </p:cSld>
  <p:clrMapOvr>
    <a:masterClrMapping/>
  </p:clrMapOvr>
  <p:transition spd="slow" advTm="12313">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ootball field with smoke and lights&#10;&#10;AI-generated content may be incorrect.">
            <a:extLst>
              <a:ext uri="{FF2B5EF4-FFF2-40B4-BE49-F238E27FC236}">
                <a16:creationId xmlns:a16="http://schemas.microsoft.com/office/drawing/2014/main" id="{B69A6A0E-A8A6-BDAB-761E-69EC3E99A8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369" y="0"/>
            <a:ext cx="19140177" cy="10782300"/>
          </a:xfrm>
          <a:prstGeom prst="rect">
            <a:avLst/>
          </a:prstGeom>
        </p:spPr>
      </p:pic>
      <p:pic>
        <p:nvPicPr>
          <p:cNvPr id="3" name="Picture 3"/>
          <p:cNvPicPr>
            <a:picLocks noChangeAspect="1"/>
          </p:cNvPicPr>
          <p:nvPr/>
        </p:nvPicPr>
        <p:blipFill>
          <a:blip r:embed="rId3"/>
          <a:srcRect/>
          <a:stretch>
            <a:fillRect/>
          </a:stretch>
        </p:blipFill>
        <p:spPr>
          <a:xfrm>
            <a:off x="-1143000" y="0"/>
            <a:ext cx="19006457" cy="10643616"/>
          </a:xfrm>
          <a:prstGeom prst="rect">
            <a:avLst/>
          </a:prstGeom>
        </p:spPr>
      </p:pic>
      <p:sp>
        <p:nvSpPr>
          <p:cNvPr id="2" name="Rectangle 1">
            <a:extLst>
              <a:ext uri="{FF2B5EF4-FFF2-40B4-BE49-F238E27FC236}">
                <a16:creationId xmlns:a16="http://schemas.microsoft.com/office/drawing/2014/main" id="{0FAFB62C-468E-7F5C-2906-8442BD129C6F}"/>
              </a:ext>
            </a:extLst>
          </p:cNvPr>
          <p:cNvSpPr/>
          <p:nvPr/>
        </p:nvSpPr>
        <p:spPr>
          <a:xfrm>
            <a:off x="-304800" y="571500"/>
            <a:ext cx="6477000" cy="4953000"/>
          </a:xfrm>
          <a:prstGeom prst="rect">
            <a:avLst/>
          </a:prstGeom>
          <a:solidFill>
            <a:schemeClr val="accent3">
              <a:lumMod val="50000"/>
              <a:alpha val="39000"/>
            </a:schemeClr>
          </a:solidFill>
          <a:effectLst>
            <a:softEdge rad="254000"/>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7"/>
          <p:cNvSpPr txBox="1"/>
          <p:nvPr/>
        </p:nvSpPr>
        <p:spPr>
          <a:xfrm>
            <a:off x="1278117" y="942953"/>
            <a:ext cx="3428999" cy="1000595"/>
          </a:xfrm>
          <a:prstGeom prst="rect">
            <a:avLst/>
          </a:prstGeom>
        </p:spPr>
        <p:txBody>
          <a:bodyPr wrap="square" lIns="0" tIns="0" rIns="0" bIns="0" rtlCol="0" anchor="t">
            <a:spAutoFit/>
          </a:bodyPr>
          <a:lstStyle/>
          <a:p>
            <a:pPr>
              <a:lnSpc>
                <a:spcPts val="7094"/>
              </a:lnSpc>
            </a:pPr>
            <a:r>
              <a:rPr lang="si-LK" sz="9600" b="1" dirty="0">
                <a:solidFill>
                  <a:srgbClr val="FD6E16"/>
                </a:solidFill>
                <a:effectLst>
                  <a:glow rad="63500">
                    <a:schemeClr val="accent2">
                      <a:satMod val="175000"/>
                      <a:alpha val="40000"/>
                    </a:schemeClr>
                  </a:glow>
                  <a:outerShdw blurRad="50800" dist="38100" dir="2700000" algn="tl" rotWithShape="0">
                    <a:prstClr val="black">
                      <a:alpha val="40000"/>
                    </a:prstClr>
                  </a:outerShdw>
                </a:effectLst>
                <a:latin typeface="Space Mono Bold"/>
                <a:sym typeface="Space Mono Bold"/>
              </a:rPr>
              <a:t>දැක්ම</a:t>
            </a:r>
            <a:r>
              <a:rPr lang="si-LK" sz="7023" b="1" dirty="0">
                <a:solidFill>
                  <a:srgbClr val="FFFFFF"/>
                </a:solidFill>
                <a:latin typeface="Space Mono Bold"/>
                <a:ea typeface="Space Mono Bold"/>
                <a:cs typeface="Space Mono Bold"/>
                <a:sym typeface="Space Mono Bold"/>
              </a:rPr>
              <a:t>​</a:t>
            </a:r>
          </a:p>
        </p:txBody>
      </p:sp>
      <p:sp>
        <p:nvSpPr>
          <p:cNvPr id="10" name="TextBox 9">
            <a:extLst>
              <a:ext uri="{FF2B5EF4-FFF2-40B4-BE49-F238E27FC236}">
                <a16:creationId xmlns:a16="http://schemas.microsoft.com/office/drawing/2014/main" id="{06725F84-9FCC-FAA7-A32C-0946AB7F2834}"/>
              </a:ext>
            </a:extLst>
          </p:cNvPr>
          <p:cNvSpPr txBox="1"/>
          <p:nvPr/>
        </p:nvSpPr>
        <p:spPr>
          <a:xfrm>
            <a:off x="12192" y="2601655"/>
            <a:ext cx="5562599" cy="2554545"/>
          </a:xfrm>
          <a:prstGeom prst="rect">
            <a:avLst/>
          </a:prstGeom>
          <a:noFill/>
        </p:spPr>
        <p:txBody>
          <a:bodyPr wrap="square" rtlCol="0">
            <a:spAutoFit/>
          </a:bodyPr>
          <a:lstStyle/>
          <a:p>
            <a:pPr algn="just"/>
            <a:r>
              <a:rPr lang="si-LK" sz="4000" dirty="0">
                <a:solidFill>
                  <a:schemeClr val="bg1"/>
                </a:solidFill>
              </a:rPr>
              <a:t>කයින් මානසිකව පිරිපුන් ජනතාවක් බිහි කිරීම සඳහා නව්‍යකරණය මත පදනම්ව පළාතින් විශිෂ්ටයා වීම</a:t>
            </a:r>
          </a:p>
        </p:txBody>
      </p:sp>
      <p:sp>
        <p:nvSpPr>
          <p:cNvPr id="4" name="Rectangle 3">
            <a:extLst>
              <a:ext uri="{FF2B5EF4-FFF2-40B4-BE49-F238E27FC236}">
                <a16:creationId xmlns:a16="http://schemas.microsoft.com/office/drawing/2014/main" id="{FDFA9DE3-FECE-A94B-E23D-2BC68458D90C}"/>
              </a:ext>
            </a:extLst>
          </p:cNvPr>
          <p:cNvSpPr/>
          <p:nvPr/>
        </p:nvSpPr>
        <p:spPr>
          <a:xfrm>
            <a:off x="6715440" y="3009900"/>
            <a:ext cx="11572560" cy="7315200"/>
          </a:xfrm>
          <a:prstGeom prst="rect">
            <a:avLst/>
          </a:prstGeom>
          <a:solidFill>
            <a:schemeClr val="accent3">
              <a:lumMod val="50000"/>
              <a:alpha val="39000"/>
            </a:schemeClr>
          </a:solidFill>
          <a:effectLst>
            <a:softEdge rad="266700"/>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TextBox 7">
            <a:extLst>
              <a:ext uri="{FF2B5EF4-FFF2-40B4-BE49-F238E27FC236}">
                <a16:creationId xmlns:a16="http://schemas.microsoft.com/office/drawing/2014/main" id="{70FD8362-E7AC-A5A9-BD27-07614861AE89}"/>
              </a:ext>
            </a:extLst>
          </p:cNvPr>
          <p:cNvSpPr txBox="1"/>
          <p:nvPr/>
        </p:nvSpPr>
        <p:spPr>
          <a:xfrm>
            <a:off x="7096833" y="3432151"/>
            <a:ext cx="5410200" cy="1000595"/>
          </a:xfrm>
          <a:prstGeom prst="rect">
            <a:avLst/>
          </a:prstGeom>
        </p:spPr>
        <p:txBody>
          <a:bodyPr wrap="square" lIns="0" tIns="0" rIns="0" bIns="0" rtlCol="0" anchor="t">
            <a:spAutoFit/>
          </a:bodyPr>
          <a:lstStyle/>
          <a:p>
            <a:pPr>
              <a:lnSpc>
                <a:spcPts val="7094"/>
              </a:lnSpc>
            </a:pPr>
            <a:r>
              <a:rPr lang="si-LK" sz="9600" b="1" dirty="0">
                <a:solidFill>
                  <a:srgbClr val="FD6E16"/>
                </a:solidFill>
                <a:effectLst>
                  <a:glow rad="63500">
                    <a:schemeClr val="accent2">
                      <a:satMod val="175000"/>
                      <a:alpha val="40000"/>
                    </a:schemeClr>
                  </a:glow>
                  <a:outerShdw blurRad="50800" dist="38100" dir="2700000" algn="tl" rotWithShape="0">
                    <a:prstClr val="black">
                      <a:alpha val="40000"/>
                    </a:prstClr>
                  </a:outerShdw>
                </a:effectLst>
                <a:latin typeface="Space Mono Bold"/>
                <a:sym typeface="Space Mono Bold"/>
              </a:rPr>
              <a:t>මෙහෙවර​</a:t>
            </a:r>
          </a:p>
        </p:txBody>
      </p:sp>
      <p:sp>
        <p:nvSpPr>
          <p:cNvPr id="16" name="TextBox 15">
            <a:extLst>
              <a:ext uri="{FF2B5EF4-FFF2-40B4-BE49-F238E27FC236}">
                <a16:creationId xmlns:a16="http://schemas.microsoft.com/office/drawing/2014/main" id="{77649242-37BC-73FC-4EC2-83988B1AC0C2}"/>
              </a:ext>
            </a:extLst>
          </p:cNvPr>
          <p:cNvSpPr txBox="1"/>
          <p:nvPr/>
        </p:nvSpPr>
        <p:spPr>
          <a:xfrm>
            <a:off x="7096833" y="4692789"/>
            <a:ext cx="10972799" cy="5632311"/>
          </a:xfrm>
          <a:prstGeom prst="rect">
            <a:avLst/>
          </a:prstGeom>
          <a:noFill/>
        </p:spPr>
        <p:txBody>
          <a:bodyPr wrap="square" rtlCol="0">
            <a:spAutoFit/>
          </a:bodyPr>
          <a:lstStyle/>
          <a:p>
            <a:pPr algn="just"/>
            <a:r>
              <a:rPr lang="si-LK" sz="4000" dirty="0">
                <a:solidFill>
                  <a:schemeClr val="bg1"/>
                </a:solidFill>
              </a:rPr>
              <a:t>දකුණු පළාතේ සැමට ක්‍රීඩාවට ප්‍රවේශය හා ප්‍රතිඵල අත්කරගැනීම සඳහා භෞතික හා මානව සම්පත් සංවර්ධනය, කුසලතා සහිත නවකයින් හඳුනාගැනීම, ක්‍රීඩකයින්ට අවශ්‍ය පුහුණුව ලබාදීම හා අවශ්‍යතා සපුරාලීම, තරඟ පැවැත්වීමේ දී ඒ සඳහා යොමුකිරීම හා ජයග්‍රහයකින් හා පුහුණුකරුවන් ඇගයීම, ප්‍රජාව ක්‍රීඩාවට හා ශරීර සුවතාවට යොමු කිරීම හා විනෝදය සඳහා ක්‍රීඩාව යොමු කිරීමට අනුබල දීම මගින් සේවලාභීන් සත්කාරය සිදු කිරීම</a:t>
            </a:r>
          </a:p>
        </p:txBody>
      </p:sp>
    </p:spTree>
  </p:cSld>
  <p:clrMapOvr>
    <a:masterClrMapping/>
  </p:clrMapOvr>
  <p:transition spd="slow" advTm="15331">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C07BF-ED52-7D1E-071A-60E17F3CC29C}"/>
            </a:ext>
          </a:extLst>
        </p:cNvPr>
        <p:cNvGrpSpPr/>
        <p:nvPr/>
      </p:nvGrpSpPr>
      <p:grpSpPr>
        <a:xfrm>
          <a:off x="0" y="0"/>
          <a:ext cx="0" cy="0"/>
          <a:chOff x="0" y="0"/>
          <a:chExt cx="0" cy="0"/>
        </a:xfrm>
      </p:grpSpPr>
      <p:pic>
        <p:nvPicPr>
          <p:cNvPr id="2" name="Picture 1" descr="A football field with smoke and lights&#10;&#10;AI-generated content may be incorrect.">
            <a:extLst>
              <a:ext uri="{FF2B5EF4-FFF2-40B4-BE49-F238E27FC236}">
                <a16:creationId xmlns:a16="http://schemas.microsoft.com/office/drawing/2014/main" id="{B42144D8-1D66-81FE-9006-1D0B3BA30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650"/>
            <a:ext cx="19140177" cy="10782300"/>
          </a:xfrm>
          <a:prstGeom prst="rect">
            <a:avLst/>
          </a:prstGeom>
        </p:spPr>
      </p:pic>
      <p:sp>
        <p:nvSpPr>
          <p:cNvPr id="11" name="Rectangle 10">
            <a:extLst>
              <a:ext uri="{FF2B5EF4-FFF2-40B4-BE49-F238E27FC236}">
                <a16:creationId xmlns:a16="http://schemas.microsoft.com/office/drawing/2014/main" id="{DA7A24F3-54AE-4965-DDE8-1517E9E19E13}"/>
              </a:ext>
            </a:extLst>
          </p:cNvPr>
          <p:cNvSpPr/>
          <p:nvPr/>
        </p:nvSpPr>
        <p:spPr>
          <a:xfrm>
            <a:off x="228600" y="-85520"/>
            <a:ext cx="17449800" cy="252108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TextBox 7">
            <a:extLst>
              <a:ext uri="{FF2B5EF4-FFF2-40B4-BE49-F238E27FC236}">
                <a16:creationId xmlns:a16="http://schemas.microsoft.com/office/drawing/2014/main" id="{FAF5A7D0-05D1-A4CE-AF91-1714AF390A6A}"/>
              </a:ext>
            </a:extLst>
          </p:cNvPr>
          <p:cNvSpPr txBox="1"/>
          <p:nvPr/>
        </p:nvSpPr>
        <p:spPr>
          <a:xfrm>
            <a:off x="914400" y="207804"/>
            <a:ext cx="16535400" cy="1790298"/>
          </a:xfrm>
          <a:prstGeom prst="rect">
            <a:avLst/>
          </a:prstGeom>
        </p:spPr>
        <p:txBody>
          <a:bodyPr wrap="square" lIns="0" tIns="0" rIns="0" bIns="0" rtlCol="0" anchor="t">
            <a:spAutoFit/>
          </a:bodyPr>
          <a:lstStyle/>
          <a:p>
            <a:pPr>
              <a:lnSpc>
                <a:spcPts val="7094"/>
              </a:lnSpc>
            </a:pPr>
            <a:r>
              <a:rPr lang="en-US" sz="5400" dirty="0">
                <a:ln w="0"/>
                <a:effectLst>
                  <a:outerShdw blurRad="38100" dist="19050" dir="2700000" algn="tl" rotWithShape="0">
                    <a:schemeClr val="dk1">
                      <a:alpha val="40000"/>
                    </a:schemeClr>
                  </a:outerShdw>
                </a:effectLst>
                <a:latin typeface="Space Mono Bold"/>
              </a:rPr>
              <a:t>2026 </a:t>
            </a:r>
            <a:r>
              <a:rPr lang="si-LK" sz="5400" dirty="0">
                <a:ln w="0"/>
                <a:effectLst>
                  <a:outerShdw blurRad="38100" dist="19050" dir="2700000" algn="tl" rotWithShape="0">
                    <a:schemeClr val="dk1">
                      <a:alpha val="40000"/>
                    </a:schemeClr>
                  </a:outerShdw>
                </a:effectLst>
                <a:latin typeface="Space Mono Bold"/>
              </a:rPr>
              <a:t>වර්ෂයේ පළාත් මට්ටමින් ක්‍රියාත්මක කිරීමට අපේක්ෂිත ව්‍යාපෘති - උපමාන පාදක සංවර්ධන ප්‍රදාන (</a:t>
            </a:r>
            <a:r>
              <a:rPr lang="en-US" sz="5400" dirty="0">
                <a:ln w="0"/>
                <a:effectLst>
                  <a:outerShdw blurRad="38100" dist="19050" dir="2700000" algn="tl" rotWithShape="0">
                    <a:schemeClr val="dk1">
                      <a:alpha val="40000"/>
                    </a:schemeClr>
                  </a:outerShdw>
                </a:effectLst>
                <a:latin typeface="Space Mono Bold"/>
              </a:rPr>
              <a:t>CBG)</a:t>
            </a:r>
          </a:p>
        </p:txBody>
      </p:sp>
      <p:sp>
        <p:nvSpPr>
          <p:cNvPr id="13" name="Content Placeholder 2">
            <a:extLst>
              <a:ext uri="{FF2B5EF4-FFF2-40B4-BE49-F238E27FC236}">
                <a16:creationId xmlns:a16="http://schemas.microsoft.com/office/drawing/2014/main" id="{BA5A9BA4-4E64-DC61-349A-200921A4EFFF}"/>
              </a:ext>
            </a:extLst>
          </p:cNvPr>
          <p:cNvSpPr txBox="1">
            <a:spLocks/>
          </p:cNvSpPr>
          <p:nvPr/>
        </p:nvSpPr>
        <p:spPr>
          <a:xfrm>
            <a:off x="2407290" y="2891020"/>
            <a:ext cx="9997440" cy="552704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i-LK" sz="2400" b="1" dirty="0">
                <a:solidFill>
                  <a:schemeClr val="bg1"/>
                </a:solidFill>
              </a:rPr>
              <a:t>1. සංරචකය - පළාත්/ ජාතික හා ජාත්‍යයන්තර තරඟ සඳහා ක්‍රීඩක ක්‍රීඩිකාවන්ගේ කුසලතා වැඩි දියුණු කිරීම</a:t>
            </a:r>
          </a:p>
          <a:p>
            <a:pPr marL="0" indent="0">
              <a:buNone/>
            </a:pPr>
            <a:endParaRPr lang="si-LK" sz="2400" b="1" dirty="0">
              <a:solidFill>
                <a:schemeClr val="bg1"/>
              </a:solidFill>
            </a:endParaRPr>
          </a:p>
          <a:p>
            <a:pPr marL="0" indent="0">
              <a:buNone/>
            </a:pPr>
            <a:endParaRPr lang="en-US" sz="2400" b="1" dirty="0">
              <a:solidFill>
                <a:schemeClr val="bg1"/>
              </a:solidFill>
            </a:endParaRPr>
          </a:p>
          <a:p>
            <a:pPr marL="0" indent="0">
              <a:buNone/>
            </a:pPr>
            <a:endParaRPr lang="en-US" sz="2400" b="1" dirty="0">
              <a:solidFill>
                <a:schemeClr val="bg1"/>
              </a:solidFill>
            </a:endParaRPr>
          </a:p>
          <a:p>
            <a:pPr marL="0" indent="0">
              <a:buNone/>
            </a:pPr>
            <a:endParaRPr lang="en-US" sz="2400" b="1" dirty="0">
              <a:solidFill>
                <a:schemeClr val="bg1"/>
              </a:solidFill>
            </a:endParaRPr>
          </a:p>
          <a:p>
            <a:pPr marL="0" indent="0">
              <a:buFont typeface="Arial" pitchFamily="34" charset="0"/>
              <a:buNone/>
            </a:pPr>
            <a:endParaRPr lang="en-US" sz="2400" b="1" dirty="0">
              <a:solidFill>
                <a:schemeClr val="bg1"/>
              </a:solidFill>
            </a:endParaRPr>
          </a:p>
        </p:txBody>
      </p:sp>
      <p:graphicFrame>
        <p:nvGraphicFramePr>
          <p:cNvPr id="4" name="Table 3">
            <a:extLst>
              <a:ext uri="{FF2B5EF4-FFF2-40B4-BE49-F238E27FC236}">
                <a16:creationId xmlns:a16="http://schemas.microsoft.com/office/drawing/2014/main" id="{292F789E-181A-FC00-EA42-05C0016193D2}"/>
              </a:ext>
            </a:extLst>
          </p:cNvPr>
          <p:cNvGraphicFramePr>
            <a:graphicFrameLocks noGrp="1"/>
          </p:cNvGraphicFramePr>
          <p:nvPr>
            <p:extLst>
              <p:ext uri="{D42A27DB-BD31-4B8C-83A1-F6EECF244321}">
                <p14:modId xmlns:p14="http://schemas.microsoft.com/office/powerpoint/2010/main" val="1191180567"/>
              </p:ext>
            </p:extLst>
          </p:nvPr>
        </p:nvGraphicFramePr>
        <p:xfrm>
          <a:off x="2407290" y="4229100"/>
          <a:ext cx="15271111" cy="5334000"/>
        </p:xfrm>
        <a:graphic>
          <a:graphicData uri="http://schemas.openxmlformats.org/drawingml/2006/table">
            <a:tbl>
              <a:tblPr firstRow="1" bandRow="1">
                <a:tableStyleId>{00A15C55-8517-42AA-B614-E9B94910E393}</a:tableStyleId>
              </a:tblPr>
              <a:tblGrid>
                <a:gridCol w="2574679">
                  <a:extLst>
                    <a:ext uri="{9D8B030D-6E8A-4147-A177-3AD203B41FA5}">
                      <a16:colId xmlns:a16="http://schemas.microsoft.com/office/drawing/2014/main" val="20000"/>
                    </a:ext>
                  </a:extLst>
                </a:gridCol>
                <a:gridCol w="4188794">
                  <a:extLst>
                    <a:ext uri="{9D8B030D-6E8A-4147-A177-3AD203B41FA5}">
                      <a16:colId xmlns:a16="http://schemas.microsoft.com/office/drawing/2014/main" val="20001"/>
                    </a:ext>
                  </a:extLst>
                </a:gridCol>
                <a:gridCol w="4188794">
                  <a:extLst>
                    <a:ext uri="{9D8B030D-6E8A-4147-A177-3AD203B41FA5}">
                      <a16:colId xmlns:a16="http://schemas.microsoft.com/office/drawing/2014/main" val="20002"/>
                    </a:ext>
                  </a:extLst>
                </a:gridCol>
                <a:gridCol w="4318844">
                  <a:extLst>
                    <a:ext uri="{9D8B030D-6E8A-4147-A177-3AD203B41FA5}">
                      <a16:colId xmlns:a16="http://schemas.microsoft.com/office/drawing/2014/main" val="20003"/>
                    </a:ext>
                  </a:extLst>
                </a:gridCol>
              </a:tblGrid>
              <a:tr h="2041922">
                <a:tc>
                  <a:txBody>
                    <a:bodyPr/>
                    <a:lstStyle/>
                    <a:p>
                      <a:r>
                        <a:rPr lang="si-LK" sz="2400" b="1" dirty="0">
                          <a:solidFill>
                            <a:sysClr val="windowText" lastClr="000000"/>
                          </a:solidFill>
                        </a:rPr>
                        <a:t>උප සංරචකය</a:t>
                      </a:r>
                      <a:endParaRPr lang="en-US" sz="2400" b="1" dirty="0">
                        <a:solidFill>
                          <a:sysClr val="windowText" lastClr="000000"/>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i-LK" sz="2400" b="1" dirty="0">
                          <a:solidFill>
                            <a:sysClr val="windowText" lastClr="000000"/>
                          </a:solidFill>
                        </a:rPr>
                        <a:t>පුළුල්</a:t>
                      </a:r>
                      <a:r>
                        <a:rPr lang="si-LK" sz="2400" b="1" baseline="0" dirty="0">
                          <a:solidFill>
                            <a:sysClr val="windowText" lastClr="000000"/>
                          </a:solidFill>
                        </a:rPr>
                        <a:t> ක්‍රියාකාරකම් පරාසය</a:t>
                      </a:r>
                      <a:endParaRPr lang="en-US" sz="2400" b="1" dirty="0">
                        <a:solidFill>
                          <a:sysClr val="windowText" lastClr="000000"/>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i-LK" sz="2400" b="1" dirty="0">
                          <a:solidFill>
                            <a:schemeClr val="tx1"/>
                          </a:solidFill>
                        </a:rPr>
                        <a:t>ජාතික</a:t>
                      </a:r>
                      <a:r>
                        <a:rPr lang="si-LK" sz="2400" b="1" baseline="0" dirty="0">
                          <a:solidFill>
                            <a:schemeClr val="tx1"/>
                          </a:solidFill>
                        </a:rPr>
                        <a:t> ප්‍රතිපත්තියට අනුව </a:t>
                      </a:r>
                      <a:r>
                        <a:rPr lang="si-LK" sz="2400" b="1" dirty="0">
                          <a:solidFill>
                            <a:schemeClr val="tx1"/>
                          </a:solidFill>
                        </a:rPr>
                        <a:t>අපේක්ෂිත</a:t>
                      </a:r>
                      <a:r>
                        <a:rPr lang="si-LK" sz="2400" b="1" baseline="0" dirty="0">
                          <a:solidFill>
                            <a:schemeClr val="tx1"/>
                          </a:solidFill>
                        </a:rPr>
                        <a:t> ප්‍රතිඵලය</a:t>
                      </a:r>
                      <a:endParaRPr lang="en-US" sz="2400" b="1" dirty="0">
                        <a:solidFill>
                          <a:schemeClr val="tx1"/>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i-LK" sz="2400" b="1" dirty="0">
                          <a:solidFill>
                            <a:sysClr val="windowText" lastClr="000000"/>
                          </a:solidFill>
                        </a:rPr>
                        <a:t>ප්‍රතිපාදන ප්‍රමාණය </a:t>
                      </a:r>
                      <a:r>
                        <a:rPr lang="si-LK" sz="2400" b="1" dirty="0">
                          <a:solidFill>
                            <a:sysClr val="windowText" lastClr="000000"/>
                          </a:solidFill>
                          <a:latin typeface="+mn-lt"/>
                        </a:rPr>
                        <a:t>(</a:t>
                      </a:r>
                      <a:r>
                        <a:rPr lang="si-LK" sz="2400" b="1" dirty="0">
                          <a:solidFill>
                            <a:sysClr val="windowText" lastClr="000000"/>
                          </a:solidFill>
                        </a:rPr>
                        <a:t>රු.මි.</a:t>
                      </a:r>
                      <a:r>
                        <a:rPr lang="si-LK" sz="2400" b="1" dirty="0">
                          <a:solidFill>
                            <a:sysClr val="windowText" lastClr="000000"/>
                          </a:solidFill>
                          <a:latin typeface="+mn-lt"/>
                        </a:rPr>
                        <a:t>)</a:t>
                      </a:r>
                      <a:endParaRPr lang="en-US" sz="2400" b="1" dirty="0">
                        <a:solidFill>
                          <a:sysClr val="windowText" lastClr="000000"/>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292078">
                <a:tc>
                  <a:txBody>
                    <a:bodyPr/>
                    <a:lstStyle/>
                    <a:p>
                      <a:r>
                        <a:rPr kumimoji="0" lang="en-US" sz="2400" b="1" u="none" strike="noStrike" kern="1200" cap="none" spc="0" normalizeH="0" baseline="0" noProof="0" dirty="0">
                          <a:ln>
                            <a:noFill/>
                          </a:ln>
                          <a:effectLst/>
                          <a:uLnTx/>
                          <a:uFillTx/>
                        </a:rPr>
                        <a:t>1.4. </a:t>
                      </a:r>
                      <a:r>
                        <a:rPr kumimoji="0" lang="si-LK" sz="2400" b="1" u="none" strike="noStrike" kern="1200" cap="none" spc="0" normalizeH="0" baseline="0" noProof="0" dirty="0">
                          <a:ln>
                            <a:noFill/>
                          </a:ln>
                          <a:effectLst/>
                          <a:uLnTx/>
                          <a:uFillTx/>
                        </a:rPr>
                        <a:t>ක්‍රීඩා තරඟ පැවැත්වීම හා ඇගයීම</a:t>
                      </a:r>
                    </a:p>
                    <a:p>
                      <a:endParaRPr kumimoji="0" lang="si-LK" sz="2400" b="1" u="none" strike="noStrike" kern="1200" cap="none" spc="0" normalizeH="0" baseline="0" noProof="0" dirty="0">
                        <a:ln>
                          <a:noFill/>
                        </a:ln>
                        <a:effectLst/>
                        <a:uLnTx/>
                        <a:uFillTx/>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i-LK" sz="2400" b="1" dirty="0"/>
                        <a:t>1.</a:t>
                      </a:r>
                      <a:r>
                        <a:rPr lang="en-US" sz="2400" b="1" dirty="0"/>
                        <a:t>4.5</a:t>
                      </a:r>
                      <a:r>
                        <a:rPr lang="si-LK" sz="2400" b="1" dirty="0"/>
                        <a:t>. රාජ්‍ය සේවා ක්‍රීඩා උළෙල පැවැත්වීම.</a:t>
                      </a: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i-LK" sz="2400" b="1" baseline="0" dirty="0"/>
                        <a:t>ක්‍රීඩාව සහ ව්‍යායාම මහජන සෞඛ්‍ය න්‍යාය පත්‍රය සමඟ ඒකාබද්ධ කිරීමට දායක වීම</a:t>
                      </a:r>
                      <a:r>
                        <a:rPr lang="en-GB" sz="2400" b="1" baseline="0" dirty="0"/>
                        <a:t> </a:t>
                      </a:r>
                      <a:r>
                        <a:rPr lang="si-LK" sz="2400" b="1" baseline="0" dirty="0"/>
                        <a:t>      </a:t>
                      </a:r>
                      <a:r>
                        <a:rPr kumimoji="0" lang="en-GB" sz="2400" b="1" u="none" strike="noStrike" kern="1200" cap="none" spc="0" normalizeH="0" baseline="0" noProof="0" dirty="0">
                          <a:ln>
                            <a:noFill/>
                          </a:ln>
                          <a:solidFill>
                            <a:srgbClr val="990000"/>
                          </a:solidFill>
                          <a:effectLst/>
                          <a:uLnTx/>
                          <a:uFillTx/>
                        </a:rPr>
                        <a:t>-1.4</a:t>
                      </a:r>
                      <a:endParaRPr lang="en-US" sz="2400" b="1" dirty="0">
                        <a:solidFill>
                          <a:srgbClr val="990000"/>
                        </a:solidFill>
                      </a:endParaRPr>
                    </a:p>
                  </a:txBody>
                  <a:tcPr marL="118872" marR="118872"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800" b="1" dirty="0"/>
                        <a:t>4.00</a:t>
                      </a: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4265946173"/>
      </p:ext>
    </p:extLst>
  </p:cSld>
  <p:clrMapOvr>
    <a:masterClrMapping/>
  </p:clrMapOvr>
  <p:transition spd="slow" advTm="12313">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5B9F1-64E1-8D87-4B79-396DE678101D}"/>
            </a:ext>
          </a:extLst>
        </p:cNvPr>
        <p:cNvGrpSpPr/>
        <p:nvPr/>
      </p:nvGrpSpPr>
      <p:grpSpPr>
        <a:xfrm>
          <a:off x="0" y="0"/>
          <a:ext cx="0" cy="0"/>
          <a:chOff x="0" y="0"/>
          <a:chExt cx="0" cy="0"/>
        </a:xfrm>
      </p:grpSpPr>
      <p:pic>
        <p:nvPicPr>
          <p:cNvPr id="2" name="Picture 1" descr="A football field with smoke and lights&#10;&#10;AI-generated content may be incorrect.">
            <a:extLst>
              <a:ext uri="{FF2B5EF4-FFF2-40B4-BE49-F238E27FC236}">
                <a16:creationId xmlns:a16="http://schemas.microsoft.com/office/drawing/2014/main" id="{ACA961A9-BC55-2314-0A98-CB2CADA824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650"/>
            <a:ext cx="19140177" cy="10782300"/>
          </a:xfrm>
          <a:prstGeom prst="rect">
            <a:avLst/>
          </a:prstGeom>
        </p:spPr>
      </p:pic>
      <p:sp>
        <p:nvSpPr>
          <p:cNvPr id="11" name="Rectangle 10">
            <a:extLst>
              <a:ext uri="{FF2B5EF4-FFF2-40B4-BE49-F238E27FC236}">
                <a16:creationId xmlns:a16="http://schemas.microsoft.com/office/drawing/2014/main" id="{BB8A54F7-6235-9040-929C-AF2D8EF17784}"/>
              </a:ext>
            </a:extLst>
          </p:cNvPr>
          <p:cNvSpPr/>
          <p:nvPr/>
        </p:nvSpPr>
        <p:spPr>
          <a:xfrm>
            <a:off x="228600" y="-85520"/>
            <a:ext cx="17449800" cy="252108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TextBox 7">
            <a:extLst>
              <a:ext uri="{FF2B5EF4-FFF2-40B4-BE49-F238E27FC236}">
                <a16:creationId xmlns:a16="http://schemas.microsoft.com/office/drawing/2014/main" id="{F65A5D47-11E8-3DB1-5E53-50948BD38CF7}"/>
              </a:ext>
            </a:extLst>
          </p:cNvPr>
          <p:cNvSpPr txBox="1"/>
          <p:nvPr/>
        </p:nvSpPr>
        <p:spPr>
          <a:xfrm>
            <a:off x="914400" y="207804"/>
            <a:ext cx="16535400" cy="1790298"/>
          </a:xfrm>
          <a:prstGeom prst="rect">
            <a:avLst/>
          </a:prstGeom>
        </p:spPr>
        <p:txBody>
          <a:bodyPr wrap="square" lIns="0" tIns="0" rIns="0" bIns="0" rtlCol="0" anchor="t">
            <a:spAutoFit/>
          </a:bodyPr>
          <a:lstStyle/>
          <a:p>
            <a:pPr>
              <a:lnSpc>
                <a:spcPts val="7094"/>
              </a:lnSpc>
            </a:pPr>
            <a:r>
              <a:rPr lang="en-US" sz="5400" dirty="0">
                <a:ln w="0"/>
                <a:effectLst>
                  <a:outerShdw blurRad="38100" dist="19050" dir="2700000" algn="tl" rotWithShape="0">
                    <a:schemeClr val="dk1">
                      <a:alpha val="40000"/>
                    </a:schemeClr>
                  </a:outerShdw>
                </a:effectLst>
                <a:latin typeface="Space Mono Bold"/>
              </a:rPr>
              <a:t>2026 </a:t>
            </a:r>
            <a:r>
              <a:rPr lang="si-LK" sz="5400" dirty="0">
                <a:ln w="0"/>
                <a:effectLst>
                  <a:outerShdw blurRad="38100" dist="19050" dir="2700000" algn="tl" rotWithShape="0">
                    <a:schemeClr val="dk1">
                      <a:alpha val="40000"/>
                    </a:schemeClr>
                  </a:outerShdw>
                </a:effectLst>
                <a:latin typeface="Space Mono Bold"/>
              </a:rPr>
              <a:t>වර්ෂයේ පළාත් මට්ටමින් ක්‍රියාත්මක කිරීමට අපේක්ෂිත ව්‍යාපෘති - උපමාන පාදක සංවර්ධන ප්‍රදාන (</a:t>
            </a:r>
            <a:r>
              <a:rPr lang="en-US" sz="5400" dirty="0">
                <a:ln w="0"/>
                <a:effectLst>
                  <a:outerShdw blurRad="38100" dist="19050" dir="2700000" algn="tl" rotWithShape="0">
                    <a:schemeClr val="dk1">
                      <a:alpha val="40000"/>
                    </a:schemeClr>
                  </a:outerShdw>
                </a:effectLst>
                <a:latin typeface="Space Mono Bold"/>
              </a:rPr>
              <a:t>CBG)</a:t>
            </a:r>
          </a:p>
        </p:txBody>
      </p:sp>
      <p:sp>
        <p:nvSpPr>
          <p:cNvPr id="3" name="Content Placeholder 2">
            <a:extLst>
              <a:ext uri="{FF2B5EF4-FFF2-40B4-BE49-F238E27FC236}">
                <a16:creationId xmlns:a16="http://schemas.microsoft.com/office/drawing/2014/main" id="{1056A53A-2278-AE7D-3304-00D94AEFD781}"/>
              </a:ext>
            </a:extLst>
          </p:cNvPr>
          <p:cNvSpPr txBox="1">
            <a:spLocks/>
          </p:cNvSpPr>
          <p:nvPr/>
        </p:nvSpPr>
        <p:spPr>
          <a:xfrm>
            <a:off x="2407290" y="2891020"/>
            <a:ext cx="9997440" cy="552704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i-LK" sz="2400" b="1" dirty="0">
                <a:solidFill>
                  <a:schemeClr val="bg1"/>
                </a:solidFill>
              </a:rPr>
              <a:t>3. සංරචකය - ධාරිතා සංවර්ධනය</a:t>
            </a:r>
          </a:p>
          <a:p>
            <a:pPr marL="0" indent="0">
              <a:buNone/>
            </a:pPr>
            <a:endParaRPr lang="si-LK" sz="2400" b="1" dirty="0">
              <a:solidFill>
                <a:schemeClr val="bg1"/>
              </a:solidFill>
            </a:endParaRPr>
          </a:p>
          <a:p>
            <a:pPr marL="0" indent="0">
              <a:buNone/>
            </a:pPr>
            <a:endParaRPr lang="en-US" sz="2400" b="1" dirty="0">
              <a:solidFill>
                <a:schemeClr val="bg1"/>
              </a:solidFill>
            </a:endParaRPr>
          </a:p>
          <a:p>
            <a:pPr marL="0" indent="0">
              <a:buNone/>
            </a:pPr>
            <a:endParaRPr lang="en-US" sz="2400" b="1" dirty="0">
              <a:solidFill>
                <a:schemeClr val="bg1"/>
              </a:solidFill>
            </a:endParaRPr>
          </a:p>
          <a:p>
            <a:pPr marL="0" indent="0">
              <a:buNone/>
            </a:pPr>
            <a:endParaRPr lang="en-US" sz="2400" b="1" dirty="0">
              <a:solidFill>
                <a:schemeClr val="bg1"/>
              </a:solidFill>
            </a:endParaRPr>
          </a:p>
          <a:p>
            <a:pPr marL="0" indent="0">
              <a:buFont typeface="Arial" pitchFamily="34" charset="0"/>
              <a:buNone/>
            </a:pPr>
            <a:endParaRPr lang="en-US" sz="2400" b="1" dirty="0">
              <a:solidFill>
                <a:schemeClr val="bg1"/>
              </a:solidFill>
            </a:endParaRPr>
          </a:p>
        </p:txBody>
      </p:sp>
      <p:graphicFrame>
        <p:nvGraphicFramePr>
          <p:cNvPr id="5" name="Table 4">
            <a:extLst>
              <a:ext uri="{FF2B5EF4-FFF2-40B4-BE49-F238E27FC236}">
                <a16:creationId xmlns:a16="http://schemas.microsoft.com/office/drawing/2014/main" id="{7C2CE5D5-E914-C4B0-03EA-53CB63683A2E}"/>
              </a:ext>
            </a:extLst>
          </p:cNvPr>
          <p:cNvGraphicFramePr>
            <a:graphicFrameLocks noGrp="1"/>
          </p:cNvGraphicFramePr>
          <p:nvPr>
            <p:extLst>
              <p:ext uri="{D42A27DB-BD31-4B8C-83A1-F6EECF244321}">
                <p14:modId xmlns:p14="http://schemas.microsoft.com/office/powerpoint/2010/main" val="1655275378"/>
              </p:ext>
            </p:extLst>
          </p:nvPr>
        </p:nvGraphicFramePr>
        <p:xfrm>
          <a:off x="2407290" y="3771900"/>
          <a:ext cx="15271110" cy="5334000"/>
        </p:xfrm>
        <a:graphic>
          <a:graphicData uri="http://schemas.openxmlformats.org/drawingml/2006/table">
            <a:tbl>
              <a:tblPr firstRow="1" bandRow="1">
                <a:tableStyleId>{00A15C55-8517-42AA-B614-E9B94910E393}</a:tableStyleId>
              </a:tblPr>
              <a:tblGrid>
                <a:gridCol w="2857228">
                  <a:extLst>
                    <a:ext uri="{9D8B030D-6E8A-4147-A177-3AD203B41FA5}">
                      <a16:colId xmlns:a16="http://schemas.microsoft.com/office/drawing/2014/main" val="20000"/>
                    </a:ext>
                  </a:extLst>
                </a:gridCol>
                <a:gridCol w="4794608">
                  <a:extLst>
                    <a:ext uri="{9D8B030D-6E8A-4147-A177-3AD203B41FA5}">
                      <a16:colId xmlns:a16="http://schemas.microsoft.com/office/drawing/2014/main" val="20001"/>
                    </a:ext>
                  </a:extLst>
                </a:gridCol>
                <a:gridCol w="4794608">
                  <a:extLst>
                    <a:ext uri="{9D8B030D-6E8A-4147-A177-3AD203B41FA5}">
                      <a16:colId xmlns:a16="http://schemas.microsoft.com/office/drawing/2014/main" val="20002"/>
                    </a:ext>
                  </a:extLst>
                </a:gridCol>
                <a:gridCol w="2824666">
                  <a:extLst>
                    <a:ext uri="{9D8B030D-6E8A-4147-A177-3AD203B41FA5}">
                      <a16:colId xmlns:a16="http://schemas.microsoft.com/office/drawing/2014/main" val="20003"/>
                    </a:ext>
                  </a:extLst>
                </a:gridCol>
              </a:tblGrid>
              <a:tr h="2387245">
                <a:tc>
                  <a:txBody>
                    <a:bodyPr/>
                    <a:lstStyle/>
                    <a:p>
                      <a:pPr algn="ctr"/>
                      <a:r>
                        <a:rPr lang="si-LK" sz="2400" b="1" dirty="0">
                          <a:solidFill>
                            <a:sysClr val="windowText" lastClr="000000"/>
                          </a:solidFill>
                        </a:rPr>
                        <a:t>උපසංරචකය</a:t>
                      </a:r>
                      <a:endParaRPr lang="en-US" sz="2400" b="1" dirty="0">
                        <a:solidFill>
                          <a:sysClr val="windowText" lastClr="00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400" b="1" dirty="0">
                          <a:solidFill>
                            <a:sysClr val="windowText" lastClr="000000"/>
                          </a:solidFill>
                        </a:rPr>
                        <a:t>පුළුල්</a:t>
                      </a:r>
                      <a:r>
                        <a:rPr lang="si-LK" sz="2400" b="1" baseline="0" dirty="0">
                          <a:solidFill>
                            <a:sysClr val="windowText" lastClr="000000"/>
                          </a:solidFill>
                        </a:rPr>
                        <a:t> ක්‍රියාකාරකම් පරාසය</a:t>
                      </a:r>
                      <a:endParaRPr lang="en-US" sz="2400" b="1" dirty="0">
                        <a:solidFill>
                          <a:sysClr val="windowText" lastClr="00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i-LK" sz="2400" b="1" dirty="0">
                          <a:solidFill>
                            <a:schemeClr val="tx1"/>
                          </a:solidFill>
                        </a:rPr>
                        <a:t>ජාතික</a:t>
                      </a:r>
                      <a:r>
                        <a:rPr lang="si-LK" sz="2400" b="1" baseline="0" dirty="0">
                          <a:solidFill>
                            <a:schemeClr val="tx1"/>
                          </a:solidFill>
                        </a:rPr>
                        <a:t> ප්‍රතිපත්තියට අනුව </a:t>
                      </a:r>
                      <a:r>
                        <a:rPr lang="si-LK" sz="2400" b="1" dirty="0">
                          <a:solidFill>
                            <a:schemeClr val="tx1"/>
                          </a:solidFill>
                        </a:rPr>
                        <a:t>අපේක්ෂිත</a:t>
                      </a:r>
                      <a:r>
                        <a:rPr lang="si-LK" sz="2400" b="1" baseline="0" dirty="0">
                          <a:solidFill>
                            <a:schemeClr val="tx1"/>
                          </a:solidFill>
                        </a:rPr>
                        <a:t> ප්‍රතිඵලය</a:t>
                      </a:r>
                      <a:endParaRPr lang="en-US" sz="2400" b="1" dirty="0">
                        <a:solidFill>
                          <a:schemeClr val="tx1"/>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i-LK" sz="2400" b="1" dirty="0">
                          <a:solidFill>
                            <a:sysClr val="windowText" lastClr="000000"/>
                          </a:solidFill>
                        </a:rPr>
                        <a:t>ප්‍රතිපාදන ප්‍රමාණය </a:t>
                      </a:r>
                      <a:r>
                        <a:rPr lang="si-LK" sz="2400" b="1" dirty="0">
                          <a:solidFill>
                            <a:sysClr val="windowText" lastClr="000000"/>
                          </a:solidFill>
                          <a:latin typeface="+mn-lt"/>
                        </a:rPr>
                        <a:t>(</a:t>
                      </a:r>
                      <a:r>
                        <a:rPr lang="si-LK" sz="2400" b="1" dirty="0">
                          <a:solidFill>
                            <a:sysClr val="windowText" lastClr="000000"/>
                          </a:solidFill>
                        </a:rPr>
                        <a:t>රු.මි.</a:t>
                      </a:r>
                      <a:r>
                        <a:rPr lang="si-LK" sz="2400" b="1" dirty="0">
                          <a:solidFill>
                            <a:sysClr val="windowText" lastClr="000000"/>
                          </a:solidFill>
                          <a:latin typeface="+mn-lt"/>
                        </a:rPr>
                        <a:t>)</a:t>
                      </a:r>
                      <a:endParaRPr lang="en-US" sz="2400" b="1" dirty="0">
                        <a:solidFill>
                          <a:sysClr val="windowText" lastClr="000000"/>
                        </a:solidFill>
                      </a:endParaRPr>
                    </a:p>
                    <a:p>
                      <a:pPr algn="ctr"/>
                      <a:endParaRPr lang="en-US" sz="2400" b="1" dirty="0">
                        <a:solidFill>
                          <a:sysClr val="windowText" lastClr="00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467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i-LK" sz="2400" b="1" dirty="0"/>
                        <a:t>3.2</a:t>
                      </a:r>
                      <a:r>
                        <a:rPr lang="si-LK" sz="2400" b="1" baseline="0" dirty="0"/>
                        <a:t> ධාරිතා සංවර්ධනය </a:t>
                      </a:r>
                      <a:endParaRPr lang="en-US" sz="2400" b="1" dirty="0"/>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i-LK" sz="2400" b="1" dirty="0"/>
                        <a:t>3.2.1.</a:t>
                      </a:r>
                      <a:r>
                        <a:rPr lang="si-LK" sz="2400" b="1" baseline="0" dirty="0"/>
                        <a:t> ක්‍රීඩා පුහුනුකරුවන් හා නිලධාරීන් සඳහා ධාරිතා සංවර්ධන වැඩසටහන් පැවැත්වීම</a:t>
                      </a: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2114" rtl="0" eaLnBrk="1" fontAlgn="auto" latinLnBrk="0" hangingPunct="1">
                        <a:lnSpc>
                          <a:spcPct val="100000"/>
                        </a:lnSpc>
                        <a:spcBef>
                          <a:spcPts val="0"/>
                        </a:spcBef>
                        <a:spcAft>
                          <a:spcPts val="0"/>
                        </a:spcAft>
                        <a:buClrTx/>
                        <a:buSzTx/>
                        <a:buFontTx/>
                        <a:buNone/>
                        <a:tabLst/>
                        <a:defRPr/>
                      </a:pPr>
                      <a:r>
                        <a:rPr lang="si-LK" sz="2400" b="1" baseline="0" dirty="0">
                          <a:solidFill>
                            <a:schemeClr val="tx1"/>
                          </a:solidFill>
                        </a:rPr>
                        <a:t>ජව සම්පන්න පුරවැසියෙක්. ජයග්‍රාහී ජනතාවක්. </a:t>
                      </a:r>
                      <a:r>
                        <a:rPr kumimoji="0" lang="en-GB" sz="2400" b="1" u="none" strike="noStrike" kern="1200" cap="none" spc="0" normalizeH="0" baseline="0" noProof="0" dirty="0">
                          <a:ln>
                            <a:noFill/>
                          </a:ln>
                          <a:solidFill>
                            <a:srgbClr val="990000"/>
                          </a:solidFill>
                          <a:effectLst/>
                          <a:uLnTx/>
                          <a:uFillTx/>
                        </a:rPr>
                        <a:t>-1.4</a:t>
                      </a:r>
                      <a:endParaRPr lang="en-US" sz="2400" b="1" dirty="0">
                        <a:solidFill>
                          <a:srgbClr val="990000"/>
                        </a:solidFill>
                      </a:endParaRP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i-LK" sz="2800" b="1" dirty="0"/>
                        <a:t>1.50</a:t>
                      </a:r>
                    </a:p>
                  </a:txBody>
                  <a:tcPr marL="118872" marR="118872" marT="48768" marB="48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3792675931"/>
      </p:ext>
    </p:extLst>
  </p:cSld>
  <p:clrMapOvr>
    <a:masterClrMapping/>
  </p:clrMapOvr>
  <p:transition spd="slow" advTm="12313">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F731D-495D-7FF4-5FDB-AE66483E93E6}"/>
            </a:ext>
          </a:extLst>
        </p:cNvPr>
        <p:cNvGrpSpPr/>
        <p:nvPr/>
      </p:nvGrpSpPr>
      <p:grpSpPr>
        <a:xfrm>
          <a:off x="0" y="0"/>
          <a:ext cx="0" cy="0"/>
          <a:chOff x="0" y="0"/>
          <a:chExt cx="0" cy="0"/>
        </a:xfrm>
      </p:grpSpPr>
      <p:pic>
        <p:nvPicPr>
          <p:cNvPr id="2" name="Picture 1" descr="A football field with smoke and lights&#10;&#10;AI-generated content may be incorrect.">
            <a:extLst>
              <a:ext uri="{FF2B5EF4-FFF2-40B4-BE49-F238E27FC236}">
                <a16:creationId xmlns:a16="http://schemas.microsoft.com/office/drawing/2014/main" id="{A22319A6-B033-6040-A4F1-A274020B0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650"/>
            <a:ext cx="19140177" cy="10782300"/>
          </a:xfrm>
          <a:prstGeom prst="rect">
            <a:avLst/>
          </a:prstGeom>
        </p:spPr>
      </p:pic>
      <p:sp>
        <p:nvSpPr>
          <p:cNvPr id="11" name="Rectangle 10">
            <a:extLst>
              <a:ext uri="{FF2B5EF4-FFF2-40B4-BE49-F238E27FC236}">
                <a16:creationId xmlns:a16="http://schemas.microsoft.com/office/drawing/2014/main" id="{53FE5432-19B6-8D73-0F92-F6A410383277}"/>
              </a:ext>
            </a:extLst>
          </p:cNvPr>
          <p:cNvSpPr/>
          <p:nvPr/>
        </p:nvSpPr>
        <p:spPr>
          <a:xfrm>
            <a:off x="228600" y="-85519"/>
            <a:ext cx="17449800" cy="164762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TextBox 7">
            <a:extLst>
              <a:ext uri="{FF2B5EF4-FFF2-40B4-BE49-F238E27FC236}">
                <a16:creationId xmlns:a16="http://schemas.microsoft.com/office/drawing/2014/main" id="{029607DE-8E8D-E281-0583-30C8EE70441C}"/>
              </a:ext>
            </a:extLst>
          </p:cNvPr>
          <p:cNvSpPr txBox="1"/>
          <p:nvPr/>
        </p:nvSpPr>
        <p:spPr>
          <a:xfrm>
            <a:off x="914400" y="207804"/>
            <a:ext cx="16535400" cy="879793"/>
          </a:xfrm>
          <a:prstGeom prst="rect">
            <a:avLst/>
          </a:prstGeom>
        </p:spPr>
        <p:txBody>
          <a:bodyPr wrap="square" lIns="0" tIns="0" rIns="0" bIns="0" rtlCol="0" anchor="t">
            <a:spAutoFit/>
          </a:bodyPr>
          <a:lstStyle/>
          <a:p>
            <a:pPr>
              <a:lnSpc>
                <a:spcPts val="7094"/>
              </a:lnSpc>
            </a:pPr>
            <a:r>
              <a:rPr lang="en-US" sz="5400" dirty="0">
                <a:ln w="0"/>
                <a:effectLst>
                  <a:outerShdw blurRad="38100" dist="19050" dir="2700000" algn="tl" rotWithShape="0">
                    <a:schemeClr val="dk1">
                      <a:alpha val="40000"/>
                    </a:schemeClr>
                  </a:outerShdw>
                </a:effectLst>
                <a:latin typeface="Space Mono Bold"/>
              </a:rPr>
              <a:t>202</a:t>
            </a:r>
            <a:r>
              <a:rPr lang="si-LK" sz="5400" dirty="0">
                <a:ln w="0"/>
                <a:effectLst>
                  <a:outerShdw blurRad="38100" dist="19050" dir="2700000" algn="tl" rotWithShape="0">
                    <a:schemeClr val="dk1">
                      <a:alpha val="40000"/>
                    </a:schemeClr>
                  </a:outerShdw>
                </a:effectLst>
                <a:latin typeface="Space Mono Bold"/>
              </a:rPr>
              <a:t>5</a:t>
            </a:r>
            <a:r>
              <a:rPr lang="en-US" sz="5400" dirty="0">
                <a:ln w="0"/>
                <a:effectLst>
                  <a:outerShdw blurRad="38100" dist="19050" dir="2700000" algn="tl" rotWithShape="0">
                    <a:schemeClr val="dk1">
                      <a:alpha val="40000"/>
                    </a:schemeClr>
                  </a:outerShdw>
                </a:effectLst>
                <a:latin typeface="Space Mono Bold"/>
              </a:rPr>
              <a:t> </a:t>
            </a:r>
            <a:r>
              <a:rPr lang="si-LK" sz="5400" dirty="0">
                <a:ln w="0"/>
                <a:effectLst>
                  <a:outerShdw blurRad="38100" dist="19050" dir="2700000" algn="tl" rotWithShape="0">
                    <a:schemeClr val="dk1">
                      <a:alpha val="40000"/>
                    </a:schemeClr>
                  </a:outerShdw>
                </a:effectLst>
                <a:latin typeface="Space Mono Bold"/>
              </a:rPr>
              <a:t>වර්ෂය සිට ක්‍රියාත්මක නිල වෙබ් අඩවිය</a:t>
            </a:r>
            <a:endParaRPr lang="en-US" sz="5400" dirty="0">
              <a:ln w="0"/>
              <a:effectLst>
                <a:outerShdw blurRad="38100" dist="19050" dir="2700000" algn="tl" rotWithShape="0">
                  <a:schemeClr val="dk1">
                    <a:alpha val="40000"/>
                  </a:schemeClr>
                </a:outerShdw>
              </a:effectLst>
              <a:latin typeface="Space Mono Bold"/>
            </a:endParaRPr>
          </a:p>
        </p:txBody>
      </p:sp>
      <p:sp>
        <p:nvSpPr>
          <p:cNvPr id="4" name="Content Placeholder 2">
            <a:extLst>
              <a:ext uri="{FF2B5EF4-FFF2-40B4-BE49-F238E27FC236}">
                <a16:creationId xmlns:a16="http://schemas.microsoft.com/office/drawing/2014/main" id="{4C269414-9587-6A23-9095-B5301F7BB1D1}"/>
              </a:ext>
            </a:extLst>
          </p:cNvPr>
          <p:cNvSpPr txBox="1">
            <a:spLocks/>
          </p:cNvSpPr>
          <p:nvPr/>
        </p:nvSpPr>
        <p:spPr>
          <a:xfrm>
            <a:off x="2407290" y="2891020"/>
            <a:ext cx="9997440" cy="552704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i-LK" sz="3600" b="1" dirty="0">
                <a:solidFill>
                  <a:schemeClr val="bg1"/>
                </a:solidFill>
              </a:rPr>
              <a:t>ක්‍රීඩා දෙපාර්තමේන්තුවේ නිල වෙබ් අඩවිය</a:t>
            </a:r>
            <a:endParaRPr lang="en-US" sz="3600" b="1" dirty="0">
              <a:solidFill>
                <a:schemeClr val="bg1"/>
              </a:solidFill>
            </a:endParaRPr>
          </a:p>
          <a:p>
            <a:pPr marL="0" indent="0">
              <a:buNone/>
            </a:pPr>
            <a:r>
              <a:rPr lang="en-US" sz="3600" dirty="0">
                <a:solidFill>
                  <a:schemeClr val="bg1"/>
                </a:solidFill>
              </a:rPr>
              <a:t>https://www.sportsdpsp.lk</a:t>
            </a:r>
            <a:endParaRPr lang="en-US" sz="3600" b="1" dirty="0">
              <a:solidFill>
                <a:schemeClr val="bg1"/>
              </a:solidFill>
            </a:endParaRPr>
          </a:p>
        </p:txBody>
      </p:sp>
      <p:pic>
        <p:nvPicPr>
          <p:cNvPr id="7" name="Picture 6">
            <a:extLst>
              <a:ext uri="{FF2B5EF4-FFF2-40B4-BE49-F238E27FC236}">
                <a16:creationId xmlns:a16="http://schemas.microsoft.com/office/drawing/2014/main" id="{1C804154-27DA-CBC9-DE75-76866FC1CC3C}"/>
              </a:ext>
            </a:extLst>
          </p:cNvPr>
          <p:cNvPicPr>
            <a:picLocks noChangeAspect="1"/>
          </p:cNvPicPr>
          <p:nvPr/>
        </p:nvPicPr>
        <p:blipFill>
          <a:blip r:embed="rId4"/>
          <a:stretch>
            <a:fillRect/>
          </a:stretch>
        </p:blipFill>
        <p:spPr>
          <a:xfrm>
            <a:off x="2402426" y="4537491"/>
            <a:ext cx="12846187" cy="5997159"/>
          </a:xfrm>
          <a:prstGeom prst="rect">
            <a:avLst/>
          </a:prstGeom>
        </p:spPr>
      </p:pic>
    </p:spTree>
    <p:custDataLst>
      <p:tags r:id="rId1"/>
    </p:custDataLst>
    <p:extLst>
      <p:ext uri="{BB962C8B-B14F-4D97-AF65-F5344CB8AC3E}">
        <p14:creationId xmlns:p14="http://schemas.microsoft.com/office/powerpoint/2010/main" val="1652440725"/>
      </p:ext>
    </p:extLst>
  </p:cSld>
  <p:clrMapOvr>
    <a:masterClrMapping/>
  </p:clrMapOvr>
  <p:transition spd="slow" advTm="12313">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50BF5-38C5-05A4-DCB6-6F3A5CF0A5EC}"/>
            </a:ext>
          </a:extLst>
        </p:cNvPr>
        <p:cNvGrpSpPr/>
        <p:nvPr/>
      </p:nvGrpSpPr>
      <p:grpSpPr>
        <a:xfrm>
          <a:off x="0" y="0"/>
          <a:ext cx="0" cy="0"/>
          <a:chOff x="0" y="0"/>
          <a:chExt cx="0" cy="0"/>
        </a:xfrm>
      </p:grpSpPr>
      <p:pic>
        <p:nvPicPr>
          <p:cNvPr id="2" name="Picture 1" descr="A football field with smoke and lights&#10;&#10;AI-generated content may be incorrect.">
            <a:extLst>
              <a:ext uri="{FF2B5EF4-FFF2-40B4-BE49-F238E27FC236}">
                <a16:creationId xmlns:a16="http://schemas.microsoft.com/office/drawing/2014/main" id="{62050325-90E9-59BB-4B1F-3C1C302D4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650"/>
            <a:ext cx="19140177" cy="10782300"/>
          </a:xfrm>
          <a:prstGeom prst="rect">
            <a:avLst/>
          </a:prstGeom>
        </p:spPr>
      </p:pic>
      <p:sp>
        <p:nvSpPr>
          <p:cNvPr id="11" name="Rectangle 10">
            <a:extLst>
              <a:ext uri="{FF2B5EF4-FFF2-40B4-BE49-F238E27FC236}">
                <a16:creationId xmlns:a16="http://schemas.microsoft.com/office/drawing/2014/main" id="{E9965EB4-4C06-4630-5606-69A5EA38E739}"/>
              </a:ext>
            </a:extLst>
          </p:cNvPr>
          <p:cNvSpPr/>
          <p:nvPr/>
        </p:nvSpPr>
        <p:spPr>
          <a:xfrm>
            <a:off x="228600" y="-85519"/>
            <a:ext cx="17449800" cy="164762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TextBox 7">
            <a:extLst>
              <a:ext uri="{FF2B5EF4-FFF2-40B4-BE49-F238E27FC236}">
                <a16:creationId xmlns:a16="http://schemas.microsoft.com/office/drawing/2014/main" id="{701BC21F-A5F8-D4FE-0099-4B1B1CB7730B}"/>
              </a:ext>
            </a:extLst>
          </p:cNvPr>
          <p:cNvSpPr txBox="1"/>
          <p:nvPr/>
        </p:nvSpPr>
        <p:spPr>
          <a:xfrm>
            <a:off x="914400" y="207804"/>
            <a:ext cx="16535400" cy="910506"/>
          </a:xfrm>
          <a:prstGeom prst="rect">
            <a:avLst/>
          </a:prstGeom>
        </p:spPr>
        <p:txBody>
          <a:bodyPr wrap="square" lIns="0" tIns="0" rIns="0" bIns="0" rtlCol="0" anchor="t">
            <a:spAutoFit/>
          </a:bodyPr>
          <a:lstStyle/>
          <a:p>
            <a:pPr>
              <a:lnSpc>
                <a:spcPts val="7094"/>
              </a:lnSpc>
            </a:pPr>
            <a:r>
              <a:rPr lang="si-LK" sz="5400" dirty="0">
                <a:ln w="0"/>
                <a:effectLst>
                  <a:outerShdw blurRad="38100" dist="19050" dir="2700000" algn="tl" rotWithShape="0">
                    <a:schemeClr val="dk1">
                      <a:alpha val="40000"/>
                    </a:schemeClr>
                  </a:outerShdw>
                </a:effectLst>
                <a:latin typeface="Space Mono Bold"/>
              </a:rPr>
              <a:t>ක්‍රීඩා දෙපාර්තමේන්තුවේ නිල </a:t>
            </a:r>
            <a:r>
              <a:rPr lang="en-US" sz="5400" dirty="0" err="1">
                <a:ln w="0"/>
                <a:effectLst>
                  <a:outerShdw blurRad="38100" dist="19050" dir="2700000" algn="tl" rotWithShape="0">
                    <a:schemeClr val="dk1">
                      <a:alpha val="40000"/>
                    </a:schemeClr>
                  </a:outerShdw>
                </a:effectLst>
                <a:latin typeface="Sans Serif Collection" panose="020B0502040504020204" pitchFamily="34" charset="0"/>
                <a:ea typeface="Sans Serif Collection" panose="020B0502040504020204" pitchFamily="34" charset="0"/>
                <a:cs typeface="Sans Serif Collection" panose="020B0502040504020204" pitchFamily="34" charset="0"/>
              </a:rPr>
              <a:t>facebook</a:t>
            </a:r>
            <a:r>
              <a:rPr lang="en-US" sz="5400" dirty="0">
                <a:ln w="0"/>
                <a:effectLst>
                  <a:outerShdw blurRad="38100" dist="19050" dir="2700000" algn="tl" rotWithShape="0">
                    <a:schemeClr val="dk1">
                      <a:alpha val="40000"/>
                    </a:schemeClr>
                  </a:outerShdw>
                </a:effectLst>
                <a:latin typeface="Space Mono Bold"/>
              </a:rPr>
              <a:t> </a:t>
            </a:r>
            <a:r>
              <a:rPr lang="si-LK" sz="5400" dirty="0">
                <a:ln w="0"/>
                <a:effectLst>
                  <a:outerShdw blurRad="38100" dist="19050" dir="2700000" algn="tl" rotWithShape="0">
                    <a:schemeClr val="dk1">
                      <a:alpha val="40000"/>
                    </a:schemeClr>
                  </a:outerShdw>
                </a:effectLst>
                <a:latin typeface="Space Mono Bold"/>
              </a:rPr>
              <a:t>පිටුව</a:t>
            </a:r>
            <a:endParaRPr lang="en-US" sz="5400" dirty="0">
              <a:ln w="0"/>
              <a:effectLst>
                <a:outerShdw blurRad="38100" dist="19050" dir="2700000" algn="tl" rotWithShape="0">
                  <a:schemeClr val="dk1">
                    <a:alpha val="40000"/>
                  </a:schemeClr>
                </a:outerShdw>
              </a:effectLst>
              <a:latin typeface="Space Mono Bold"/>
            </a:endParaRPr>
          </a:p>
        </p:txBody>
      </p:sp>
      <p:pic>
        <p:nvPicPr>
          <p:cNvPr id="5" name="Picture 4">
            <a:extLst>
              <a:ext uri="{FF2B5EF4-FFF2-40B4-BE49-F238E27FC236}">
                <a16:creationId xmlns:a16="http://schemas.microsoft.com/office/drawing/2014/main" id="{D82B4E15-C223-BB25-961F-F11095ECD86D}"/>
              </a:ext>
            </a:extLst>
          </p:cNvPr>
          <p:cNvPicPr>
            <a:picLocks noChangeAspect="1"/>
          </p:cNvPicPr>
          <p:nvPr/>
        </p:nvPicPr>
        <p:blipFill>
          <a:blip r:embed="rId4"/>
          <a:stretch>
            <a:fillRect/>
          </a:stretch>
        </p:blipFill>
        <p:spPr>
          <a:xfrm>
            <a:off x="1485900" y="2083477"/>
            <a:ext cx="14935200" cy="7995719"/>
          </a:xfrm>
          <a:prstGeom prst="rect">
            <a:avLst/>
          </a:prstGeom>
        </p:spPr>
      </p:pic>
    </p:spTree>
    <p:custDataLst>
      <p:tags r:id="rId1"/>
    </p:custDataLst>
    <p:extLst>
      <p:ext uri="{BB962C8B-B14F-4D97-AF65-F5344CB8AC3E}">
        <p14:creationId xmlns:p14="http://schemas.microsoft.com/office/powerpoint/2010/main" val="3205977089"/>
      </p:ext>
    </p:extLst>
  </p:cSld>
  <p:clrMapOvr>
    <a:masterClrMapping/>
  </p:clrMapOvr>
  <p:transition spd="slow" advTm="12313">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54ECB-B5CA-4DB6-AA19-A8589402DA7E}"/>
            </a:ext>
          </a:extLst>
        </p:cNvPr>
        <p:cNvGrpSpPr/>
        <p:nvPr/>
      </p:nvGrpSpPr>
      <p:grpSpPr>
        <a:xfrm>
          <a:off x="0" y="0"/>
          <a:ext cx="0" cy="0"/>
          <a:chOff x="0" y="0"/>
          <a:chExt cx="0" cy="0"/>
        </a:xfrm>
      </p:grpSpPr>
      <p:pic>
        <p:nvPicPr>
          <p:cNvPr id="2" name="Picture 1" descr="A football field with smoke and lights&#10;&#10;AI-generated content may be incorrect.">
            <a:extLst>
              <a:ext uri="{FF2B5EF4-FFF2-40B4-BE49-F238E27FC236}">
                <a16:creationId xmlns:a16="http://schemas.microsoft.com/office/drawing/2014/main" id="{38709363-B156-9C06-7CF4-20C18CA8C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650"/>
            <a:ext cx="19140177" cy="10782300"/>
          </a:xfrm>
          <a:prstGeom prst="rect">
            <a:avLst/>
          </a:prstGeom>
        </p:spPr>
      </p:pic>
      <p:sp>
        <p:nvSpPr>
          <p:cNvPr id="11" name="Rectangle 10">
            <a:extLst>
              <a:ext uri="{FF2B5EF4-FFF2-40B4-BE49-F238E27FC236}">
                <a16:creationId xmlns:a16="http://schemas.microsoft.com/office/drawing/2014/main" id="{5B083EA2-9BAF-7B71-68F0-D827041B8073}"/>
              </a:ext>
            </a:extLst>
          </p:cNvPr>
          <p:cNvSpPr/>
          <p:nvPr/>
        </p:nvSpPr>
        <p:spPr>
          <a:xfrm>
            <a:off x="228600" y="-85519"/>
            <a:ext cx="17449800" cy="195446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TextBox 7">
            <a:extLst>
              <a:ext uri="{FF2B5EF4-FFF2-40B4-BE49-F238E27FC236}">
                <a16:creationId xmlns:a16="http://schemas.microsoft.com/office/drawing/2014/main" id="{204D9533-0DB3-CFD0-2098-A3BF49684E73}"/>
              </a:ext>
            </a:extLst>
          </p:cNvPr>
          <p:cNvSpPr txBox="1"/>
          <p:nvPr/>
        </p:nvSpPr>
        <p:spPr>
          <a:xfrm>
            <a:off x="914400" y="207804"/>
            <a:ext cx="16535400" cy="879793"/>
          </a:xfrm>
          <a:prstGeom prst="rect">
            <a:avLst/>
          </a:prstGeom>
        </p:spPr>
        <p:txBody>
          <a:bodyPr wrap="square" lIns="0" tIns="0" rIns="0" bIns="0" rtlCol="0" anchor="t">
            <a:spAutoFit/>
          </a:bodyPr>
          <a:lstStyle/>
          <a:p>
            <a:pPr>
              <a:lnSpc>
                <a:spcPts val="7094"/>
              </a:lnSpc>
            </a:pPr>
            <a:r>
              <a:rPr lang="en-US" sz="5400" dirty="0">
                <a:ln w="0"/>
                <a:effectLst>
                  <a:outerShdw blurRad="38100" dist="19050" dir="2700000" algn="tl" rotWithShape="0">
                    <a:schemeClr val="dk1">
                      <a:alpha val="40000"/>
                    </a:schemeClr>
                  </a:outerShdw>
                </a:effectLst>
                <a:latin typeface="Space Mono Bold"/>
              </a:rPr>
              <a:t>202</a:t>
            </a:r>
            <a:r>
              <a:rPr lang="si-LK" sz="5400" dirty="0">
                <a:ln w="0"/>
                <a:effectLst>
                  <a:outerShdw blurRad="38100" dist="19050" dir="2700000" algn="tl" rotWithShape="0">
                    <a:schemeClr val="dk1">
                      <a:alpha val="40000"/>
                    </a:schemeClr>
                  </a:outerShdw>
                </a:effectLst>
                <a:latin typeface="Space Mono Bold"/>
              </a:rPr>
              <a:t>5</a:t>
            </a:r>
            <a:r>
              <a:rPr lang="en-US" sz="5400" dirty="0">
                <a:ln w="0"/>
                <a:effectLst>
                  <a:outerShdw blurRad="38100" dist="19050" dir="2700000" algn="tl" rotWithShape="0">
                    <a:schemeClr val="dk1">
                      <a:alpha val="40000"/>
                    </a:schemeClr>
                  </a:outerShdw>
                </a:effectLst>
                <a:latin typeface="Space Mono Bold"/>
              </a:rPr>
              <a:t> </a:t>
            </a:r>
            <a:r>
              <a:rPr lang="si-LK" sz="5400" dirty="0">
                <a:ln w="0"/>
                <a:effectLst>
                  <a:outerShdw blurRad="38100" dist="19050" dir="2700000" algn="tl" rotWithShape="0">
                    <a:schemeClr val="dk1">
                      <a:alpha val="40000"/>
                    </a:schemeClr>
                  </a:outerShdw>
                </a:effectLst>
                <a:latin typeface="Space Mono Bold"/>
              </a:rPr>
              <a:t>වර්ෂය සිට ක්‍රියාත්මක වෙබ් මෘදුකාංග පද්ධති</a:t>
            </a:r>
            <a:endParaRPr lang="en-US" sz="5400" dirty="0">
              <a:ln w="0"/>
              <a:effectLst>
                <a:outerShdw blurRad="38100" dist="19050" dir="2700000" algn="tl" rotWithShape="0">
                  <a:schemeClr val="dk1">
                    <a:alpha val="40000"/>
                  </a:schemeClr>
                </a:outerShdw>
              </a:effectLst>
              <a:latin typeface="Space Mono Bold"/>
            </a:endParaRPr>
          </a:p>
        </p:txBody>
      </p:sp>
      <p:sp>
        <p:nvSpPr>
          <p:cNvPr id="4" name="Content Placeholder 2">
            <a:extLst>
              <a:ext uri="{FF2B5EF4-FFF2-40B4-BE49-F238E27FC236}">
                <a16:creationId xmlns:a16="http://schemas.microsoft.com/office/drawing/2014/main" id="{FC37CD01-67E0-EEE6-0A97-7359B992E2E5}"/>
              </a:ext>
            </a:extLst>
          </p:cNvPr>
          <p:cNvSpPr txBox="1">
            <a:spLocks/>
          </p:cNvSpPr>
          <p:nvPr/>
        </p:nvSpPr>
        <p:spPr>
          <a:xfrm>
            <a:off x="2335287" y="2379980"/>
            <a:ext cx="9997440" cy="552704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i-LK" b="1" dirty="0">
                <a:solidFill>
                  <a:schemeClr val="bg1"/>
                </a:solidFill>
              </a:rPr>
              <a:t>ක්‍රීඩක තොරතුරු කලමනාකරණ පද්ධතිය</a:t>
            </a:r>
          </a:p>
          <a:p>
            <a:pPr marL="0" indent="0">
              <a:buNone/>
            </a:pPr>
            <a:r>
              <a:rPr lang="en-US" b="1" dirty="0">
                <a:solidFill>
                  <a:schemeClr val="bg1"/>
                </a:solidFill>
              </a:rPr>
              <a:t>https://www.sportsdpsp.lk/MOS-3</a:t>
            </a:r>
          </a:p>
          <a:p>
            <a:pPr marL="0" indent="0">
              <a:buNone/>
            </a:pPr>
            <a:endParaRPr lang="en-US" b="1" dirty="0">
              <a:solidFill>
                <a:schemeClr val="bg1"/>
              </a:solidFill>
            </a:endParaRPr>
          </a:p>
          <a:p>
            <a:pPr marL="0" indent="0">
              <a:buNone/>
            </a:pPr>
            <a:endParaRPr lang="en-US" b="1" dirty="0">
              <a:solidFill>
                <a:schemeClr val="bg1"/>
              </a:solidFill>
            </a:endParaRPr>
          </a:p>
          <a:p>
            <a:pPr marL="0" indent="0">
              <a:buFont typeface="Arial" pitchFamily="34" charset="0"/>
              <a:buNone/>
            </a:pPr>
            <a:endParaRPr lang="en-US" b="1" dirty="0">
              <a:solidFill>
                <a:schemeClr val="bg1"/>
              </a:solidFill>
            </a:endParaRPr>
          </a:p>
        </p:txBody>
      </p:sp>
      <p:pic>
        <p:nvPicPr>
          <p:cNvPr id="5" name="Picture 4">
            <a:extLst>
              <a:ext uri="{FF2B5EF4-FFF2-40B4-BE49-F238E27FC236}">
                <a16:creationId xmlns:a16="http://schemas.microsoft.com/office/drawing/2014/main" id="{42D6BFBA-0A51-C4CB-9C06-E836AD715826}"/>
              </a:ext>
            </a:extLst>
          </p:cNvPr>
          <p:cNvPicPr>
            <a:picLocks noChangeAspect="1"/>
          </p:cNvPicPr>
          <p:nvPr/>
        </p:nvPicPr>
        <p:blipFill>
          <a:blip r:embed="rId4"/>
          <a:stretch>
            <a:fillRect/>
          </a:stretch>
        </p:blipFill>
        <p:spPr>
          <a:xfrm>
            <a:off x="2384284" y="3619500"/>
            <a:ext cx="13138432" cy="6168442"/>
          </a:xfrm>
          <a:prstGeom prst="rect">
            <a:avLst/>
          </a:prstGeom>
        </p:spPr>
      </p:pic>
      <p:sp>
        <p:nvSpPr>
          <p:cNvPr id="6" name="Rectangle 5">
            <a:extLst>
              <a:ext uri="{FF2B5EF4-FFF2-40B4-BE49-F238E27FC236}">
                <a16:creationId xmlns:a16="http://schemas.microsoft.com/office/drawing/2014/main" id="{ACB087A9-6334-FFCB-7F7B-F7235DCA6432}"/>
              </a:ext>
            </a:extLst>
          </p:cNvPr>
          <p:cNvSpPr/>
          <p:nvPr/>
        </p:nvSpPr>
        <p:spPr>
          <a:xfrm>
            <a:off x="3048000" y="7792720"/>
            <a:ext cx="4343400" cy="3987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50000"/>
                    <a:lumOff val="50000"/>
                  </a:schemeClr>
                </a:solidFill>
              </a:rPr>
              <a:t>Department of Sports – Southern Province</a:t>
            </a:r>
          </a:p>
        </p:txBody>
      </p:sp>
    </p:spTree>
    <p:custDataLst>
      <p:tags r:id="rId1"/>
    </p:custDataLst>
    <p:extLst>
      <p:ext uri="{BB962C8B-B14F-4D97-AF65-F5344CB8AC3E}">
        <p14:creationId xmlns:p14="http://schemas.microsoft.com/office/powerpoint/2010/main" val="83673369"/>
      </p:ext>
    </p:extLst>
  </p:cSld>
  <p:clrMapOvr>
    <a:masterClrMapping/>
  </p:clrMapOvr>
  <p:transition spd="slow" advTm="12313">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6A074-6422-C9C0-1E0C-5F35BB9F046A}"/>
            </a:ext>
          </a:extLst>
        </p:cNvPr>
        <p:cNvGrpSpPr/>
        <p:nvPr/>
      </p:nvGrpSpPr>
      <p:grpSpPr>
        <a:xfrm>
          <a:off x="0" y="0"/>
          <a:ext cx="0" cy="0"/>
          <a:chOff x="0" y="0"/>
          <a:chExt cx="0" cy="0"/>
        </a:xfrm>
      </p:grpSpPr>
      <p:pic>
        <p:nvPicPr>
          <p:cNvPr id="2" name="Picture 1" descr="A football field with smoke and lights&#10;&#10;AI-generated content may be incorrect.">
            <a:extLst>
              <a:ext uri="{FF2B5EF4-FFF2-40B4-BE49-F238E27FC236}">
                <a16:creationId xmlns:a16="http://schemas.microsoft.com/office/drawing/2014/main" id="{23CCCD81-46A5-0AAD-C40C-A0D0BA14EE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650"/>
            <a:ext cx="19140177" cy="10782300"/>
          </a:xfrm>
          <a:prstGeom prst="rect">
            <a:avLst/>
          </a:prstGeom>
        </p:spPr>
      </p:pic>
      <p:sp>
        <p:nvSpPr>
          <p:cNvPr id="11" name="Rectangle 10">
            <a:extLst>
              <a:ext uri="{FF2B5EF4-FFF2-40B4-BE49-F238E27FC236}">
                <a16:creationId xmlns:a16="http://schemas.microsoft.com/office/drawing/2014/main" id="{14CFE4C1-C1F6-82DF-F754-5DBDD8AA3E96}"/>
              </a:ext>
            </a:extLst>
          </p:cNvPr>
          <p:cNvSpPr/>
          <p:nvPr/>
        </p:nvSpPr>
        <p:spPr>
          <a:xfrm>
            <a:off x="228600" y="-85519"/>
            <a:ext cx="17449800" cy="195446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TextBox 7">
            <a:extLst>
              <a:ext uri="{FF2B5EF4-FFF2-40B4-BE49-F238E27FC236}">
                <a16:creationId xmlns:a16="http://schemas.microsoft.com/office/drawing/2014/main" id="{83FDA974-1D94-839F-A866-0F0EABBC0852}"/>
              </a:ext>
            </a:extLst>
          </p:cNvPr>
          <p:cNvSpPr txBox="1"/>
          <p:nvPr/>
        </p:nvSpPr>
        <p:spPr>
          <a:xfrm>
            <a:off x="914400" y="207804"/>
            <a:ext cx="16535400" cy="879793"/>
          </a:xfrm>
          <a:prstGeom prst="rect">
            <a:avLst/>
          </a:prstGeom>
        </p:spPr>
        <p:txBody>
          <a:bodyPr wrap="square" lIns="0" tIns="0" rIns="0" bIns="0" rtlCol="0" anchor="t">
            <a:spAutoFit/>
          </a:bodyPr>
          <a:lstStyle/>
          <a:p>
            <a:pPr>
              <a:lnSpc>
                <a:spcPts val="7094"/>
              </a:lnSpc>
            </a:pPr>
            <a:r>
              <a:rPr lang="en-US" sz="5400" dirty="0">
                <a:ln w="0"/>
                <a:effectLst>
                  <a:outerShdw blurRad="38100" dist="19050" dir="2700000" algn="tl" rotWithShape="0">
                    <a:schemeClr val="dk1">
                      <a:alpha val="40000"/>
                    </a:schemeClr>
                  </a:outerShdw>
                </a:effectLst>
                <a:latin typeface="Space Mono Bold"/>
              </a:rPr>
              <a:t>202</a:t>
            </a:r>
            <a:r>
              <a:rPr lang="si-LK" sz="5400" dirty="0">
                <a:ln w="0"/>
                <a:effectLst>
                  <a:outerShdw blurRad="38100" dist="19050" dir="2700000" algn="tl" rotWithShape="0">
                    <a:schemeClr val="dk1">
                      <a:alpha val="40000"/>
                    </a:schemeClr>
                  </a:outerShdw>
                </a:effectLst>
                <a:latin typeface="Space Mono Bold"/>
              </a:rPr>
              <a:t>5</a:t>
            </a:r>
            <a:r>
              <a:rPr lang="en-US" sz="5400" dirty="0">
                <a:ln w="0"/>
                <a:effectLst>
                  <a:outerShdw blurRad="38100" dist="19050" dir="2700000" algn="tl" rotWithShape="0">
                    <a:schemeClr val="dk1">
                      <a:alpha val="40000"/>
                    </a:schemeClr>
                  </a:outerShdw>
                </a:effectLst>
                <a:latin typeface="Space Mono Bold"/>
              </a:rPr>
              <a:t> </a:t>
            </a:r>
            <a:r>
              <a:rPr lang="si-LK" sz="5400" dirty="0">
                <a:ln w="0"/>
                <a:effectLst>
                  <a:outerShdw blurRad="38100" dist="19050" dir="2700000" algn="tl" rotWithShape="0">
                    <a:schemeClr val="dk1">
                      <a:alpha val="40000"/>
                    </a:schemeClr>
                  </a:outerShdw>
                </a:effectLst>
                <a:latin typeface="Space Mono Bold"/>
              </a:rPr>
              <a:t>වර්ෂය සිට ක්‍රියාත්මක වෙබ් මෘදුකාංග පද්ධති</a:t>
            </a:r>
            <a:endParaRPr lang="en-US" sz="5400" dirty="0">
              <a:ln w="0"/>
              <a:effectLst>
                <a:outerShdw blurRad="38100" dist="19050" dir="2700000" algn="tl" rotWithShape="0">
                  <a:schemeClr val="dk1">
                    <a:alpha val="40000"/>
                  </a:schemeClr>
                </a:outerShdw>
              </a:effectLst>
              <a:latin typeface="Space Mono Bold"/>
            </a:endParaRPr>
          </a:p>
        </p:txBody>
      </p:sp>
      <p:sp>
        <p:nvSpPr>
          <p:cNvPr id="4" name="Content Placeholder 2">
            <a:extLst>
              <a:ext uri="{FF2B5EF4-FFF2-40B4-BE49-F238E27FC236}">
                <a16:creationId xmlns:a16="http://schemas.microsoft.com/office/drawing/2014/main" id="{3B98F244-3593-0501-AEBA-6FE664C69F8B}"/>
              </a:ext>
            </a:extLst>
          </p:cNvPr>
          <p:cNvSpPr txBox="1">
            <a:spLocks/>
          </p:cNvSpPr>
          <p:nvPr/>
        </p:nvSpPr>
        <p:spPr>
          <a:xfrm>
            <a:off x="2335287" y="2379980"/>
            <a:ext cx="9997440" cy="552704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i-LK" b="1" dirty="0">
                <a:solidFill>
                  <a:schemeClr val="bg1"/>
                </a:solidFill>
              </a:rPr>
              <a:t>රාජ්‍ය සේවා ක්‍රීඩා තරඟ තොරතුරු කලමනාකරණ පද්ධතිය</a:t>
            </a:r>
          </a:p>
          <a:p>
            <a:pPr marL="0" indent="0">
              <a:buNone/>
            </a:pPr>
            <a:r>
              <a:rPr lang="en-US" b="1" dirty="0">
                <a:solidFill>
                  <a:schemeClr val="bg1"/>
                </a:solidFill>
              </a:rPr>
              <a:t>https://www.sportsdpsp.lk/MOS-4</a:t>
            </a:r>
          </a:p>
          <a:p>
            <a:pPr marL="0" indent="0">
              <a:buNone/>
            </a:pPr>
            <a:endParaRPr lang="en-US" b="1" dirty="0">
              <a:solidFill>
                <a:schemeClr val="bg1"/>
              </a:solidFill>
            </a:endParaRPr>
          </a:p>
          <a:p>
            <a:pPr marL="0" indent="0">
              <a:buNone/>
            </a:pPr>
            <a:endParaRPr lang="en-US" b="1" dirty="0">
              <a:solidFill>
                <a:schemeClr val="bg1"/>
              </a:solidFill>
            </a:endParaRPr>
          </a:p>
          <a:p>
            <a:pPr marL="0" indent="0">
              <a:buFont typeface="Arial" pitchFamily="34" charset="0"/>
              <a:buNone/>
            </a:pPr>
            <a:endParaRPr lang="en-US" b="1" dirty="0">
              <a:solidFill>
                <a:schemeClr val="bg1"/>
              </a:solidFill>
            </a:endParaRPr>
          </a:p>
        </p:txBody>
      </p:sp>
      <p:pic>
        <p:nvPicPr>
          <p:cNvPr id="6" name="Picture 5">
            <a:extLst>
              <a:ext uri="{FF2B5EF4-FFF2-40B4-BE49-F238E27FC236}">
                <a16:creationId xmlns:a16="http://schemas.microsoft.com/office/drawing/2014/main" id="{58FA0F20-5910-B1F7-2534-E68595C5E6FB}"/>
              </a:ext>
            </a:extLst>
          </p:cNvPr>
          <p:cNvPicPr>
            <a:picLocks noChangeAspect="1"/>
          </p:cNvPicPr>
          <p:nvPr/>
        </p:nvPicPr>
        <p:blipFill>
          <a:blip r:embed="rId4"/>
          <a:stretch>
            <a:fillRect/>
          </a:stretch>
        </p:blipFill>
        <p:spPr>
          <a:xfrm>
            <a:off x="2335287" y="4000500"/>
            <a:ext cx="11970365" cy="5607338"/>
          </a:xfrm>
          <a:prstGeom prst="rect">
            <a:avLst/>
          </a:prstGeom>
        </p:spPr>
      </p:pic>
      <p:sp>
        <p:nvSpPr>
          <p:cNvPr id="7" name="Rectangle 6">
            <a:extLst>
              <a:ext uri="{FF2B5EF4-FFF2-40B4-BE49-F238E27FC236}">
                <a16:creationId xmlns:a16="http://schemas.microsoft.com/office/drawing/2014/main" id="{1A524C4A-B265-3D51-4165-25D575608853}"/>
              </a:ext>
            </a:extLst>
          </p:cNvPr>
          <p:cNvSpPr/>
          <p:nvPr/>
        </p:nvSpPr>
        <p:spPr>
          <a:xfrm>
            <a:off x="2971800" y="4076700"/>
            <a:ext cx="1398513" cy="533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ysClr val="windowText" lastClr="000000"/>
                </a:solidFill>
              </a:rPr>
              <a:t>RSS System</a:t>
            </a:r>
          </a:p>
        </p:txBody>
      </p:sp>
      <p:sp>
        <p:nvSpPr>
          <p:cNvPr id="8" name="Rectangle 7">
            <a:extLst>
              <a:ext uri="{FF2B5EF4-FFF2-40B4-BE49-F238E27FC236}">
                <a16:creationId xmlns:a16="http://schemas.microsoft.com/office/drawing/2014/main" id="{4402D064-47A0-7959-46F8-0F8D7C2B8ADF}"/>
              </a:ext>
            </a:extLst>
          </p:cNvPr>
          <p:cNvSpPr/>
          <p:nvPr/>
        </p:nvSpPr>
        <p:spPr>
          <a:xfrm>
            <a:off x="10515600" y="4294716"/>
            <a:ext cx="2285999" cy="1629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i-LK" sz="1100" dirty="0">
                <a:solidFill>
                  <a:sysClr val="windowText" lastClr="000000"/>
                </a:solidFill>
              </a:rPr>
              <a:t>දකුණු පළාත් ක්‍රීඩා දෙපාර්තුමේන්තුව</a:t>
            </a:r>
            <a:endParaRPr lang="en-US" sz="1100" dirty="0">
              <a:solidFill>
                <a:sysClr val="windowText" lastClr="000000"/>
              </a:solidFill>
            </a:endParaRPr>
          </a:p>
        </p:txBody>
      </p:sp>
      <p:sp>
        <p:nvSpPr>
          <p:cNvPr id="9" name="Rectangle 8">
            <a:extLst>
              <a:ext uri="{FF2B5EF4-FFF2-40B4-BE49-F238E27FC236}">
                <a16:creationId xmlns:a16="http://schemas.microsoft.com/office/drawing/2014/main" id="{EB504DB9-4BF5-181A-3376-FF8F47D1AD9F}"/>
              </a:ext>
            </a:extLst>
          </p:cNvPr>
          <p:cNvSpPr/>
          <p:nvPr/>
        </p:nvSpPr>
        <p:spPr>
          <a:xfrm>
            <a:off x="3200400" y="4835387"/>
            <a:ext cx="1398513" cy="3377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i-LK" sz="1100" dirty="0">
                <a:solidFill>
                  <a:sysClr val="windowText" lastClr="000000"/>
                </a:solidFill>
              </a:rPr>
              <a:t>දකුණු පළාත් ක්‍රීඩා දෙපාර්තුමේන්තුව</a:t>
            </a:r>
            <a:endParaRPr lang="en-US" sz="1100" dirty="0">
              <a:solidFill>
                <a:sysClr val="windowText" lastClr="000000"/>
              </a:solidFill>
            </a:endParaRPr>
          </a:p>
        </p:txBody>
      </p:sp>
    </p:spTree>
    <p:custDataLst>
      <p:tags r:id="rId1"/>
    </p:custDataLst>
    <p:extLst>
      <p:ext uri="{BB962C8B-B14F-4D97-AF65-F5344CB8AC3E}">
        <p14:creationId xmlns:p14="http://schemas.microsoft.com/office/powerpoint/2010/main" val="2758646054"/>
      </p:ext>
    </p:extLst>
  </p:cSld>
  <p:clrMapOvr>
    <a:masterClrMapping/>
  </p:clrMapOvr>
  <p:transition spd="slow" advTm="12313">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AA449-39E0-2229-CB2B-D2A0E8DC16F5}"/>
            </a:ext>
          </a:extLst>
        </p:cNvPr>
        <p:cNvGrpSpPr/>
        <p:nvPr/>
      </p:nvGrpSpPr>
      <p:grpSpPr>
        <a:xfrm>
          <a:off x="0" y="0"/>
          <a:ext cx="0" cy="0"/>
          <a:chOff x="0" y="0"/>
          <a:chExt cx="0" cy="0"/>
        </a:xfrm>
      </p:grpSpPr>
      <p:pic>
        <p:nvPicPr>
          <p:cNvPr id="2" name="Picture 1" descr="A football field with smoke and lights&#10;&#10;AI-generated content may be incorrect.">
            <a:extLst>
              <a:ext uri="{FF2B5EF4-FFF2-40B4-BE49-F238E27FC236}">
                <a16:creationId xmlns:a16="http://schemas.microsoft.com/office/drawing/2014/main" id="{F078D10C-9A9D-FF7B-2554-A0467BF7C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650"/>
            <a:ext cx="19140177" cy="10782300"/>
          </a:xfrm>
          <a:prstGeom prst="rect">
            <a:avLst/>
          </a:prstGeom>
        </p:spPr>
      </p:pic>
      <p:sp>
        <p:nvSpPr>
          <p:cNvPr id="11" name="Rectangle 10">
            <a:extLst>
              <a:ext uri="{FF2B5EF4-FFF2-40B4-BE49-F238E27FC236}">
                <a16:creationId xmlns:a16="http://schemas.microsoft.com/office/drawing/2014/main" id="{43BA1A7C-5891-5A98-7BC2-797087E7B53B}"/>
              </a:ext>
            </a:extLst>
          </p:cNvPr>
          <p:cNvSpPr/>
          <p:nvPr/>
        </p:nvSpPr>
        <p:spPr>
          <a:xfrm>
            <a:off x="228600" y="-85519"/>
            <a:ext cx="17449800" cy="195446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TextBox 7">
            <a:extLst>
              <a:ext uri="{FF2B5EF4-FFF2-40B4-BE49-F238E27FC236}">
                <a16:creationId xmlns:a16="http://schemas.microsoft.com/office/drawing/2014/main" id="{8A76AE19-2E61-E9CB-29E6-E245CE2ACB21}"/>
              </a:ext>
            </a:extLst>
          </p:cNvPr>
          <p:cNvSpPr txBox="1"/>
          <p:nvPr/>
        </p:nvSpPr>
        <p:spPr>
          <a:xfrm>
            <a:off x="914400" y="207804"/>
            <a:ext cx="16535400" cy="879793"/>
          </a:xfrm>
          <a:prstGeom prst="rect">
            <a:avLst/>
          </a:prstGeom>
        </p:spPr>
        <p:txBody>
          <a:bodyPr wrap="square" lIns="0" tIns="0" rIns="0" bIns="0" rtlCol="0" anchor="t">
            <a:spAutoFit/>
          </a:bodyPr>
          <a:lstStyle/>
          <a:p>
            <a:pPr>
              <a:lnSpc>
                <a:spcPts val="7094"/>
              </a:lnSpc>
            </a:pPr>
            <a:r>
              <a:rPr lang="en-US" sz="5400" dirty="0">
                <a:ln w="0"/>
                <a:effectLst>
                  <a:outerShdw blurRad="38100" dist="19050" dir="2700000" algn="tl" rotWithShape="0">
                    <a:schemeClr val="dk1">
                      <a:alpha val="40000"/>
                    </a:schemeClr>
                  </a:outerShdw>
                </a:effectLst>
                <a:latin typeface="Space Mono Bold"/>
              </a:rPr>
              <a:t>2025 </a:t>
            </a:r>
            <a:r>
              <a:rPr lang="si-LK" sz="5400" dirty="0">
                <a:ln w="0"/>
                <a:effectLst>
                  <a:outerShdw blurRad="38100" dist="19050" dir="2700000" algn="tl" rotWithShape="0">
                    <a:schemeClr val="dk1">
                      <a:alpha val="40000"/>
                    </a:schemeClr>
                  </a:outerShdw>
                </a:effectLst>
                <a:latin typeface="Space Mono Bold"/>
              </a:rPr>
              <a:t>වර්ෂය සිට ක්‍රියාත්මක වෙබ් මෘදුකාංග පද්ධති</a:t>
            </a:r>
            <a:endParaRPr lang="en-US" sz="5400" dirty="0">
              <a:ln w="0"/>
              <a:effectLst>
                <a:outerShdw blurRad="38100" dist="19050" dir="2700000" algn="tl" rotWithShape="0">
                  <a:schemeClr val="dk1">
                    <a:alpha val="40000"/>
                  </a:schemeClr>
                </a:outerShdw>
              </a:effectLst>
              <a:latin typeface="Space Mono Bold"/>
            </a:endParaRPr>
          </a:p>
        </p:txBody>
      </p:sp>
      <p:sp>
        <p:nvSpPr>
          <p:cNvPr id="4" name="Content Placeholder 2">
            <a:extLst>
              <a:ext uri="{FF2B5EF4-FFF2-40B4-BE49-F238E27FC236}">
                <a16:creationId xmlns:a16="http://schemas.microsoft.com/office/drawing/2014/main" id="{EAA4F359-7F69-F0B5-BA9C-DF1B44C69E06}"/>
              </a:ext>
            </a:extLst>
          </p:cNvPr>
          <p:cNvSpPr txBox="1">
            <a:spLocks/>
          </p:cNvSpPr>
          <p:nvPr/>
        </p:nvSpPr>
        <p:spPr>
          <a:xfrm>
            <a:off x="2335287" y="2379980"/>
            <a:ext cx="9997440" cy="552704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i-LK" b="1" dirty="0">
                <a:solidFill>
                  <a:schemeClr val="bg1"/>
                </a:solidFill>
              </a:rPr>
              <a:t>ක්‍රීඩා සමාජ ලියාපදිංචි සහ ප්‍රතිසංවිධාන කලමනාකරණ පද්ධතිය</a:t>
            </a:r>
          </a:p>
          <a:p>
            <a:pPr marL="0" indent="0">
              <a:buNone/>
            </a:pPr>
            <a:r>
              <a:rPr lang="en-US" b="1" dirty="0">
                <a:solidFill>
                  <a:schemeClr val="bg1"/>
                </a:solidFill>
              </a:rPr>
              <a:t>localhost</a:t>
            </a:r>
          </a:p>
          <a:p>
            <a:pPr marL="0" indent="0">
              <a:buNone/>
            </a:pPr>
            <a:endParaRPr lang="en-US" b="1" dirty="0">
              <a:solidFill>
                <a:schemeClr val="bg1"/>
              </a:solidFill>
            </a:endParaRPr>
          </a:p>
          <a:p>
            <a:pPr marL="0" indent="0">
              <a:buFont typeface="Arial" pitchFamily="34" charset="0"/>
              <a:buNone/>
            </a:pPr>
            <a:endParaRPr lang="en-US" b="1" dirty="0">
              <a:solidFill>
                <a:schemeClr val="bg1"/>
              </a:solidFill>
            </a:endParaRPr>
          </a:p>
        </p:txBody>
      </p:sp>
      <p:pic>
        <p:nvPicPr>
          <p:cNvPr id="13" name="Picture 12">
            <a:extLst>
              <a:ext uri="{FF2B5EF4-FFF2-40B4-BE49-F238E27FC236}">
                <a16:creationId xmlns:a16="http://schemas.microsoft.com/office/drawing/2014/main" id="{79C94FEF-2A06-340A-3394-47704CE981CF}"/>
              </a:ext>
            </a:extLst>
          </p:cNvPr>
          <p:cNvPicPr>
            <a:picLocks noChangeAspect="1"/>
          </p:cNvPicPr>
          <p:nvPr/>
        </p:nvPicPr>
        <p:blipFill>
          <a:blip r:embed="rId4"/>
          <a:stretch>
            <a:fillRect/>
          </a:stretch>
        </p:blipFill>
        <p:spPr>
          <a:xfrm>
            <a:off x="2335287" y="3729542"/>
            <a:ext cx="13745640" cy="6349654"/>
          </a:xfrm>
          <a:prstGeom prst="rect">
            <a:avLst/>
          </a:prstGeom>
        </p:spPr>
      </p:pic>
    </p:spTree>
    <p:custDataLst>
      <p:tags r:id="rId1"/>
    </p:custDataLst>
    <p:extLst>
      <p:ext uri="{BB962C8B-B14F-4D97-AF65-F5344CB8AC3E}">
        <p14:creationId xmlns:p14="http://schemas.microsoft.com/office/powerpoint/2010/main" val="3275023415"/>
      </p:ext>
    </p:extLst>
  </p:cSld>
  <p:clrMapOvr>
    <a:masterClrMapping/>
  </p:clrMapOvr>
  <p:transition spd="slow" advTm="12313">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8F71D-857E-1F75-2440-12078B4C10BF}"/>
            </a:ext>
          </a:extLst>
        </p:cNvPr>
        <p:cNvGrpSpPr/>
        <p:nvPr/>
      </p:nvGrpSpPr>
      <p:grpSpPr>
        <a:xfrm>
          <a:off x="0" y="0"/>
          <a:ext cx="0" cy="0"/>
          <a:chOff x="0" y="0"/>
          <a:chExt cx="0" cy="0"/>
        </a:xfrm>
      </p:grpSpPr>
      <p:pic>
        <p:nvPicPr>
          <p:cNvPr id="2" name="Picture 1" descr="A football field with smoke and lights&#10;&#10;AI-generated content may be incorrect.">
            <a:extLst>
              <a:ext uri="{FF2B5EF4-FFF2-40B4-BE49-F238E27FC236}">
                <a16:creationId xmlns:a16="http://schemas.microsoft.com/office/drawing/2014/main" id="{36FE0173-54D5-C145-17DD-C9B724C85E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650"/>
            <a:ext cx="19140177" cy="10782300"/>
          </a:xfrm>
          <a:prstGeom prst="rect">
            <a:avLst/>
          </a:prstGeom>
        </p:spPr>
      </p:pic>
      <p:sp>
        <p:nvSpPr>
          <p:cNvPr id="11" name="Rectangle 10">
            <a:extLst>
              <a:ext uri="{FF2B5EF4-FFF2-40B4-BE49-F238E27FC236}">
                <a16:creationId xmlns:a16="http://schemas.microsoft.com/office/drawing/2014/main" id="{73CD2395-EB22-3973-29F3-EC4C5519129D}"/>
              </a:ext>
            </a:extLst>
          </p:cNvPr>
          <p:cNvSpPr/>
          <p:nvPr/>
        </p:nvSpPr>
        <p:spPr>
          <a:xfrm>
            <a:off x="228600" y="-85520"/>
            <a:ext cx="17449800" cy="2333419"/>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TextBox 7">
            <a:extLst>
              <a:ext uri="{FF2B5EF4-FFF2-40B4-BE49-F238E27FC236}">
                <a16:creationId xmlns:a16="http://schemas.microsoft.com/office/drawing/2014/main" id="{D9CBD8E8-7FE1-BE2A-B688-7AB0DF935614}"/>
              </a:ext>
            </a:extLst>
          </p:cNvPr>
          <p:cNvSpPr txBox="1"/>
          <p:nvPr/>
        </p:nvSpPr>
        <p:spPr>
          <a:xfrm>
            <a:off x="914400" y="207804"/>
            <a:ext cx="16535400" cy="1790298"/>
          </a:xfrm>
          <a:prstGeom prst="rect">
            <a:avLst/>
          </a:prstGeom>
        </p:spPr>
        <p:txBody>
          <a:bodyPr wrap="square" lIns="0" tIns="0" rIns="0" bIns="0" rtlCol="0" anchor="t">
            <a:spAutoFit/>
          </a:bodyPr>
          <a:lstStyle/>
          <a:p>
            <a:pPr>
              <a:lnSpc>
                <a:spcPts val="7094"/>
              </a:lnSpc>
            </a:pPr>
            <a:r>
              <a:rPr lang="en-US" sz="5400" dirty="0">
                <a:ln w="0"/>
                <a:effectLst>
                  <a:outerShdw blurRad="38100" dist="19050" dir="2700000" algn="tl" rotWithShape="0">
                    <a:schemeClr val="dk1">
                      <a:alpha val="40000"/>
                    </a:schemeClr>
                  </a:outerShdw>
                </a:effectLst>
                <a:latin typeface="Space Mono Bold"/>
              </a:rPr>
              <a:t>2026 </a:t>
            </a:r>
            <a:r>
              <a:rPr lang="si-LK" sz="5400" dirty="0">
                <a:ln w="0"/>
                <a:effectLst>
                  <a:outerShdw blurRad="38100" dist="19050" dir="2700000" algn="tl" rotWithShape="0">
                    <a:schemeClr val="dk1">
                      <a:alpha val="40000"/>
                    </a:schemeClr>
                  </a:outerShdw>
                </a:effectLst>
                <a:latin typeface="Space Mono Bold"/>
              </a:rPr>
              <a:t>වර්ෂය සිට ක්‍රියාත්මක කිරීමට අපේක්ෂිත වෙබ් මෘදුකාංග පද්ධති</a:t>
            </a:r>
            <a:endParaRPr lang="en-US" sz="5400" dirty="0">
              <a:ln w="0"/>
              <a:effectLst>
                <a:outerShdw blurRad="38100" dist="19050" dir="2700000" algn="tl" rotWithShape="0">
                  <a:schemeClr val="dk1">
                    <a:alpha val="40000"/>
                  </a:schemeClr>
                </a:outerShdw>
              </a:effectLst>
              <a:latin typeface="Space Mono Bold"/>
            </a:endParaRPr>
          </a:p>
        </p:txBody>
      </p:sp>
      <p:sp>
        <p:nvSpPr>
          <p:cNvPr id="4" name="Content Placeholder 2">
            <a:extLst>
              <a:ext uri="{FF2B5EF4-FFF2-40B4-BE49-F238E27FC236}">
                <a16:creationId xmlns:a16="http://schemas.microsoft.com/office/drawing/2014/main" id="{6BBE99CA-3849-0BB1-05C7-428104F9DA0B}"/>
              </a:ext>
            </a:extLst>
          </p:cNvPr>
          <p:cNvSpPr txBox="1">
            <a:spLocks/>
          </p:cNvSpPr>
          <p:nvPr/>
        </p:nvSpPr>
        <p:spPr>
          <a:xfrm>
            <a:off x="1752600" y="2705100"/>
            <a:ext cx="12447513" cy="552704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i-LK" b="1" dirty="0">
                <a:solidFill>
                  <a:schemeClr val="bg1"/>
                </a:solidFill>
              </a:rPr>
              <a:t>ක්‍රීඩා දෙපාර්තුමේන්තුවේ සියලුම නිලධාරීගේ පෞද්ගලික ලිපිගොනු කලමනාකරණ පද්ධතිය</a:t>
            </a:r>
            <a:endParaRPr lang="en-US" b="1" dirty="0">
              <a:solidFill>
                <a:schemeClr val="bg1"/>
              </a:solidFill>
            </a:endParaRPr>
          </a:p>
          <a:p>
            <a:pPr marL="0" indent="0">
              <a:buFont typeface="Arial" pitchFamily="34" charset="0"/>
              <a:buNone/>
            </a:pPr>
            <a:endParaRPr lang="en-US" b="1" dirty="0">
              <a:solidFill>
                <a:schemeClr val="bg1"/>
              </a:solidFill>
            </a:endParaRPr>
          </a:p>
        </p:txBody>
      </p:sp>
      <p:pic>
        <p:nvPicPr>
          <p:cNvPr id="5" name="Picture 4">
            <a:extLst>
              <a:ext uri="{FF2B5EF4-FFF2-40B4-BE49-F238E27FC236}">
                <a16:creationId xmlns:a16="http://schemas.microsoft.com/office/drawing/2014/main" id="{D9271AA7-E735-4BC5-5E20-87F314C61FEE}"/>
              </a:ext>
            </a:extLst>
          </p:cNvPr>
          <p:cNvPicPr>
            <a:picLocks noChangeAspect="1"/>
          </p:cNvPicPr>
          <p:nvPr/>
        </p:nvPicPr>
        <p:blipFill>
          <a:blip r:embed="rId4"/>
          <a:stretch>
            <a:fillRect/>
          </a:stretch>
        </p:blipFill>
        <p:spPr>
          <a:xfrm>
            <a:off x="1781783" y="3939378"/>
            <a:ext cx="13563600" cy="6343569"/>
          </a:xfrm>
          <a:prstGeom prst="rect">
            <a:avLst/>
          </a:prstGeom>
        </p:spPr>
      </p:pic>
    </p:spTree>
    <p:custDataLst>
      <p:tags r:id="rId1"/>
    </p:custDataLst>
    <p:extLst>
      <p:ext uri="{BB962C8B-B14F-4D97-AF65-F5344CB8AC3E}">
        <p14:creationId xmlns:p14="http://schemas.microsoft.com/office/powerpoint/2010/main" val="52647117"/>
      </p:ext>
    </p:extLst>
  </p:cSld>
  <p:clrMapOvr>
    <a:masterClrMapping/>
  </p:clrMapOvr>
  <p:transition spd="slow" advTm="12313">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A2B38-F576-3C59-AC56-AAA79B9748AD}"/>
            </a:ext>
          </a:extLst>
        </p:cNvPr>
        <p:cNvGrpSpPr/>
        <p:nvPr/>
      </p:nvGrpSpPr>
      <p:grpSpPr>
        <a:xfrm>
          <a:off x="0" y="0"/>
          <a:ext cx="0" cy="0"/>
          <a:chOff x="0" y="0"/>
          <a:chExt cx="0" cy="0"/>
        </a:xfrm>
      </p:grpSpPr>
      <p:pic>
        <p:nvPicPr>
          <p:cNvPr id="2" name="Picture 1" descr="A football field with smoke and lights&#10;&#10;AI-generated content may be incorrect.">
            <a:extLst>
              <a:ext uri="{FF2B5EF4-FFF2-40B4-BE49-F238E27FC236}">
                <a16:creationId xmlns:a16="http://schemas.microsoft.com/office/drawing/2014/main" id="{C1D3BB91-4A0D-3F71-62AC-DFF711479F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650"/>
            <a:ext cx="19140177" cy="10782300"/>
          </a:xfrm>
          <a:prstGeom prst="rect">
            <a:avLst/>
          </a:prstGeom>
        </p:spPr>
      </p:pic>
      <p:pic>
        <p:nvPicPr>
          <p:cNvPr id="4" name="Picture 3">
            <a:extLst>
              <a:ext uri="{FF2B5EF4-FFF2-40B4-BE49-F238E27FC236}">
                <a16:creationId xmlns:a16="http://schemas.microsoft.com/office/drawing/2014/main" id="{CF206CB7-3AE7-177E-83C7-A67203950D0A}"/>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209800" y="28372"/>
            <a:ext cx="14401800" cy="9668341"/>
          </a:xfrm>
          <a:prstGeom prst="rect">
            <a:avLst/>
          </a:prstGeom>
        </p:spPr>
      </p:pic>
      <p:sp>
        <p:nvSpPr>
          <p:cNvPr id="6" name="TextBox 5">
            <a:extLst>
              <a:ext uri="{FF2B5EF4-FFF2-40B4-BE49-F238E27FC236}">
                <a16:creationId xmlns:a16="http://schemas.microsoft.com/office/drawing/2014/main" id="{8ACD252A-47A4-557E-414C-18CF1EB074AB}"/>
              </a:ext>
            </a:extLst>
          </p:cNvPr>
          <p:cNvSpPr txBox="1"/>
          <p:nvPr/>
        </p:nvSpPr>
        <p:spPr>
          <a:xfrm>
            <a:off x="2514600" y="2617546"/>
            <a:ext cx="10805645" cy="2234458"/>
          </a:xfrm>
          <a:prstGeom prst="rect">
            <a:avLst/>
          </a:prstGeom>
          <a:noFill/>
        </p:spPr>
        <p:txBody>
          <a:bodyPr wrap="square" lIns="109728" tIns="54864" rIns="109728" bIns="54864" rtlCol="0">
            <a:spAutoFit/>
          </a:bodyPr>
          <a:lstStyle/>
          <a:p>
            <a:r>
              <a:rPr lang="si-LK" sz="13800" dirty="0">
                <a:solidFill>
                  <a:srgbClr val="FFFF00"/>
                </a:solidFill>
              </a:rPr>
              <a:t>ස්තූතියි...</a:t>
            </a:r>
            <a:r>
              <a:rPr lang="si-LK" sz="9600" dirty="0">
                <a:solidFill>
                  <a:srgbClr val="FFFF00"/>
                </a:solidFill>
              </a:rPr>
              <a:t>...</a:t>
            </a:r>
            <a:r>
              <a:rPr lang="si-LK" sz="7200" dirty="0">
                <a:solidFill>
                  <a:srgbClr val="FFFF00"/>
                </a:solidFill>
              </a:rPr>
              <a:t>..</a:t>
            </a:r>
            <a:r>
              <a:rPr lang="si-LK" sz="4300" dirty="0">
                <a:solidFill>
                  <a:srgbClr val="FFFF00"/>
                </a:solidFill>
              </a:rPr>
              <a:t>...</a:t>
            </a:r>
            <a:endParaRPr lang="en-US" sz="4300" dirty="0">
              <a:solidFill>
                <a:srgbClr val="FFFF00"/>
              </a:solidFill>
            </a:endParaRPr>
          </a:p>
        </p:txBody>
      </p:sp>
    </p:spTree>
    <p:custDataLst>
      <p:tags r:id="rId1"/>
    </p:custDataLst>
    <p:extLst>
      <p:ext uri="{BB962C8B-B14F-4D97-AF65-F5344CB8AC3E}">
        <p14:creationId xmlns:p14="http://schemas.microsoft.com/office/powerpoint/2010/main" val="321873603"/>
      </p:ext>
    </p:extLst>
  </p:cSld>
  <p:clrMapOvr>
    <a:masterClrMapping/>
  </p:clrMapOvr>
  <p:transition spd="slow" advTm="12313">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0FB18-F454-B7A3-D094-CB404E2E6589}"/>
            </a:ext>
          </a:extLst>
        </p:cNvPr>
        <p:cNvGrpSpPr/>
        <p:nvPr/>
      </p:nvGrpSpPr>
      <p:grpSpPr>
        <a:xfrm>
          <a:off x="0" y="0"/>
          <a:ext cx="0" cy="0"/>
          <a:chOff x="0" y="0"/>
          <a:chExt cx="0" cy="0"/>
        </a:xfrm>
      </p:grpSpPr>
      <p:pic>
        <p:nvPicPr>
          <p:cNvPr id="6" name="Picture 5" descr="A football field with smoke and lights&#10;&#10;AI-generated content may be incorrect.">
            <a:extLst>
              <a:ext uri="{FF2B5EF4-FFF2-40B4-BE49-F238E27FC236}">
                <a16:creationId xmlns:a16="http://schemas.microsoft.com/office/drawing/2014/main" id="{0CA82FBA-E543-DA5C-C709-C53FA0DD5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369" y="0"/>
            <a:ext cx="19140177" cy="10782300"/>
          </a:xfrm>
          <a:prstGeom prst="rect">
            <a:avLst/>
          </a:prstGeom>
        </p:spPr>
      </p:pic>
      <p:sp>
        <p:nvSpPr>
          <p:cNvPr id="11" name="TextBox 10">
            <a:extLst>
              <a:ext uri="{FF2B5EF4-FFF2-40B4-BE49-F238E27FC236}">
                <a16:creationId xmlns:a16="http://schemas.microsoft.com/office/drawing/2014/main" id="{858742A9-1500-8BE5-D0E1-340105150CFD}"/>
              </a:ext>
            </a:extLst>
          </p:cNvPr>
          <p:cNvSpPr txBox="1"/>
          <p:nvPr/>
        </p:nvSpPr>
        <p:spPr>
          <a:xfrm>
            <a:off x="685800" y="2628900"/>
            <a:ext cx="14401800" cy="7058451"/>
          </a:xfrm>
          <a:prstGeom prst="rect">
            <a:avLst/>
          </a:prstGeom>
          <a:solidFill>
            <a:schemeClr val="tx1"/>
          </a:solidFill>
        </p:spPr>
        <p:txBody>
          <a:bodyPr wrap="square">
            <a:spAutoFit/>
          </a:bodyPr>
          <a:lstStyle/>
          <a:p>
            <a:pPr marL="457200" indent="-457200">
              <a:buFont typeface="Wingdings" panose="05000000000000000000" pitchFamily="2" charset="2"/>
              <a:buChar char="q"/>
            </a:pPr>
            <a:r>
              <a:rPr lang="si-LK" sz="3200" b="1" dirty="0">
                <a:solidFill>
                  <a:schemeClr val="bg1"/>
                </a:solidFill>
              </a:rPr>
              <a:t>ප්‍රාදේශිය, දිස්ත්‍රික් හා පළාත් මට්ටමේ ක්‍රීඩා තරඟ සංවිධානය කිරීම</a:t>
            </a:r>
          </a:p>
          <a:p>
            <a:pPr marL="457200" indent="-457200">
              <a:buFont typeface="Wingdings" panose="05000000000000000000" pitchFamily="2" charset="2"/>
              <a:buChar char="q"/>
            </a:pPr>
            <a:r>
              <a:rPr lang="si-LK" sz="3200" b="1" dirty="0">
                <a:solidFill>
                  <a:schemeClr val="bg1"/>
                </a:solidFill>
              </a:rPr>
              <a:t>පළාත් ක්‍රීඩාංගන හා පුහුණු පහසුකම් පවත්වාගෙන යාම</a:t>
            </a:r>
          </a:p>
          <a:p>
            <a:pPr marL="800100" lvl="1" indent="-342900">
              <a:buFont typeface="Arial" panose="020B0604020202020204" pitchFamily="34" charset="0"/>
              <a:buChar char="•"/>
            </a:pPr>
            <a:r>
              <a:rPr lang="si-LK" sz="3200" b="1" dirty="0">
                <a:solidFill>
                  <a:schemeClr val="bg1"/>
                </a:solidFill>
              </a:rPr>
              <a:t>බද්දේගම ක්‍රීඩා සංවර්ධන හා පුහුණු ආයතනය</a:t>
            </a:r>
          </a:p>
          <a:p>
            <a:pPr marL="800100" lvl="1" indent="-342900">
              <a:buFont typeface="Arial" panose="020B0604020202020204" pitchFamily="34" charset="0"/>
              <a:buChar char="•"/>
            </a:pPr>
            <a:r>
              <a:rPr lang="si-LK" sz="3200" b="1" dirty="0">
                <a:solidFill>
                  <a:schemeClr val="bg1"/>
                </a:solidFill>
              </a:rPr>
              <a:t>කඹුරුපිටිය බොක්ෂිං පුහුණු මධ්‍යස්ථානය</a:t>
            </a:r>
          </a:p>
          <a:p>
            <a:pPr marL="800100" lvl="1" indent="-342900">
              <a:buFont typeface="Arial" panose="020B0604020202020204" pitchFamily="34" charset="0"/>
              <a:buChar char="•"/>
            </a:pPr>
            <a:r>
              <a:rPr lang="si-LK" sz="3200" b="1" dirty="0">
                <a:solidFill>
                  <a:schemeClr val="bg1"/>
                </a:solidFill>
              </a:rPr>
              <a:t>කරන්දෙණිය, තවලම හා කොටුව කායවර්ධන මධ්‍යස්ථාන පවත්වාගෙන යාම</a:t>
            </a:r>
          </a:p>
          <a:p>
            <a:pPr marL="800100" lvl="1" indent="-342900">
              <a:buFont typeface="Arial" panose="020B0604020202020204" pitchFamily="34" charset="0"/>
              <a:buChar char="•"/>
            </a:pPr>
            <a:r>
              <a:rPr lang="si-LK" sz="3200" b="1" dirty="0">
                <a:solidFill>
                  <a:schemeClr val="bg1"/>
                </a:solidFill>
              </a:rPr>
              <a:t>ගාල්ල, මාතර හා හම්බන්තොට දිස්ත්‍රික් ක්‍රීඩා නිලධාරී කාර්යාල</a:t>
            </a:r>
          </a:p>
          <a:p>
            <a:pPr marL="800100" lvl="1" indent="-342900">
              <a:buFont typeface="Arial" panose="020B0604020202020204" pitchFamily="34" charset="0"/>
              <a:buChar char="•"/>
            </a:pPr>
            <a:r>
              <a:rPr lang="si-LK" sz="3200" b="1" dirty="0">
                <a:solidFill>
                  <a:schemeClr val="bg1"/>
                </a:solidFill>
              </a:rPr>
              <a:t>ප්‍රාදේශීය මට්ටමෙන් ක්‍රීඩාපිටි, ක්‍රීඩාගාර සංවර්ධනය</a:t>
            </a:r>
          </a:p>
          <a:p>
            <a:pPr marL="834390" lvl="1" indent="-285750">
              <a:buFont typeface="Wingdings" panose="05000000000000000000" pitchFamily="2" charset="2"/>
              <a:buChar char="q"/>
            </a:pPr>
            <a:endParaRPr lang="si-LK" sz="3200" b="1" dirty="0">
              <a:solidFill>
                <a:schemeClr val="bg1"/>
              </a:solidFill>
            </a:endParaRPr>
          </a:p>
          <a:p>
            <a:pPr marL="457200" indent="-457200">
              <a:buFont typeface="Wingdings" panose="05000000000000000000" pitchFamily="2" charset="2"/>
              <a:buChar char="q"/>
            </a:pPr>
            <a:r>
              <a:rPr lang="si-LK" sz="3200" b="1" dirty="0">
                <a:solidFill>
                  <a:schemeClr val="bg1"/>
                </a:solidFill>
              </a:rPr>
              <a:t>ක්‍රීඩකයන්, පුහුණුකරුවන්, ක්‍රීඩා නිලධාරීන් සඳහා පුහුණු වැඩසටහන් පැවැත්වීම</a:t>
            </a:r>
          </a:p>
          <a:p>
            <a:pPr marL="457200" indent="-457200">
              <a:buFont typeface="Wingdings" panose="05000000000000000000" pitchFamily="2" charset="2"/>
              <a:buChar char="q"/>
            </a:pPr>
            <a:r>
              <a:rPr lang="si-LK" sz="3200" b="1" dirty="0">
                <a:solidFill>
                  <a:schemeClr val="bg1"/>
                </a:solidFill>
              </a:rPr>
              <a:t>ක්‍රීඩා සමාජ, ක්‍රීඩකයින් හා පාසල් සඳහා ක්‍රීඩා භාණ්ඩ ලබාදීම</a:t>
            </a:r>
          </a:p>
          <a:p>
            <a:pPr marL="457200" indent="-457200">
              <a:buFont typeface="Wingdings" panose="05000000000000000000" pitchFamily="2" charset="2"/>
              <a:buChar char="q"/>
            </a:pPr>
            <a:r>
              <a:rPr lang="si-LK" sz="3200" b="1" dirty="0">
                <a:solidFill>
                  <a:schemeClr val="bg1"/>
                </a:solidFill>
              </a:rPr>
              <a:t>ක්‍රීඩා ප්‍රතිපත්ති සකස් කිරීම හා අනෙක් ක්‍රීඩා ආයතන සම්බන්ධීකරණය</a:t>
            </a:r>
          </a:p>
          <a:p>
            <a:pPr marL="457200" indent="-457200">
              <a:buFont typeface="Wingdings" panose="05000000000000000000" pitchFamily="2" charset="2"/>
              <a:buChar char="q"/>
            </a:pPr>
            <a:r>
              <a:rPr lang="si-LK" sz="3200" b="1" dirty="0">
                <a:solidFill>
                  <a:schemeClr val="bg1"/>
                </a:solidFill>
              </a:rPr>
              <a:t>ප්‍රජා පාදක මුලපිරීම් ඇතුළත් වැඩසටහන්  </a:t>
            </a:r>
            <a:r>
              <a:rPr lang="si-LK" sz="3200" b="1" dirty="0">
                <a:solidFill>
                  <a:schemeClr val="bg1"/>
                </a:solidFill>
                <a:latin typeface="Iskoola Pota"/>
                <a:cs typeface="Iskoola Pota"/>
              </a:rPr>
              <a:t>(</a:t>
            </a:r>
            <a:r>
              <a:rPr lang="si-LK" sz="3200" b="1" dirty="0">
                <a:solidFill>
                  <a:schemeClr val="bg1"/>
                </a:solidFill>
              </a:rPr>
              <a:t>කාන්තා/ආබාධිත/වැඩිහිටි</a:t>
            </a:r>
            <a:r>
              <a:rPr lang="si-LK" sz="3200" b="1" dirty="0">
                <a:solidFill>
                  <a:schemeClr val="bg1"/>
                </a:solidFill>
                <a:latin typeface="Iskoola Pota"/>
                <a:cs typeface="Iskoola Pota"/>
              </a:rPr>
              <a:t>)</a:t>
            </a:r>
          </a:p>
          <a:p>
            <a:pPr marL="457200" indent="-457200">
              <a:buFont typeface="Wingdings" panose="05000000000000000000" pitchFamily="2" charset="2"/>
              <a:buChar char="q"/>
            </a:pPr>
            <a:r>
              <a:rPr lang="si-LK" sz="3200" b="1" dirty="0">
                <a:solidFill>
                  <a:schemeClr val="bg1"/>
                </a:solidFill>
                <a:latin typeface="Iskoola Pota"/>
                <a:cs typeface="Iskoola Pota"/>
              </a:rPr>
              <a:t>ක්‍රීඩක අභිප්‍රේරණ, පෝෂණ හා ආරක්ෂණ වැඩසටහන්</a:t>
            </a:r>
          </a:p>
          <a:p>
            <a:pPr marL="457200" indent="-457200">
              <a:buFont typeface="Wingdings" panose="05000000000000000000" pitchFamily="2" charset="2"/>
              <a:buChar char="q"/>
            </a:pPr>
            <a:r>
              <a:rPr lang="si-LK" sz="3200" b="1" dirty="0">
                <a:solidFill>
                  <a:schemeClr val="bg1"/>
                </a:solidFill>
                <a:latin typeface="Iskoola Pota"/>
                <a:cs typeface="Iskoola Pota"/>
              </a:rPr>
              <a:t>ක්‍රීඩාවට අදාළ තාක්ෂණික ප්‍රවේශයන් හඳුනා ගැනීම</a:t>
            </a:r>
            <a:endParaRPr lang="si-LK" sz="3200" b="1" dirty="0">
              <a:solidFill>
                <a:schemeClr val="bg1"/>
              </a:solidFill>
            </a:endParaRPr>
          </a:p>
        </p:txBody>
      </p:sp>
      <p:sp>
        <p:nvSpPr>
          <p:cNvPr id="14" name="Rectangle 13">
            <a:extLst>
              <a:ext uri="{FF2B5EF4-FFF2-40B4-BE49-F238E27FC236}">
                <a16:creationId xmlns:a16="http://schemas.microsoft.com/office/drawing/2014/main" id="{24CAA240-1110-53F4-524B-931A02B0223C}"/>
              </a:ext>
            </a:extLst>
          </p:cNvPr>
          <p:cNvSpPr/>
          <p:nvPr/>
        </p:nvSpPr>
        <p:spPr>
          <a:xfrm>
            <a:off x="533400" y="21887"/>
            <a:ext cx="12496800" cy="16002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nSpc>
                <a:spcPts val="7094"/>
              </a:lnSpc>
            </a:pPr>
            <a:r>
              <a:rPr lang="si-LK" sz="5400" dirty="0">
                <a:ln w="0"/>
                <a:solidFill>
                  <a:schemeClr val="tx1"/>
                </a:solidFill>
                <a:effectLst>
                  <a:outerShdw blurRad="38100" dist="19050" dir="2700000" algn="tl" rotWithShape="0">
                    <a:schemeClr val="dk1">
                      <a:alpha val="40000"/>
                    </a:schemeClr>
                  </a:outerShdw>
                </a:effectLst>
                <a:latin typeface="Space Mono Bold"/>
              </a:rPr>
              <a:t>ක්‍රීඩා දෙපාර්තමේන්තුවේ කාර්යභාරය</a:t>
            </a:r>
            <a:endParaRPr lang="en-US" sz="5400" dirty="0">
              <a:ln w="0"/>
              <a:solidFill>
                <a:schemeClr val="tx1"/>
              </a:solidFill>
              <a:effectLst>
                <a:outerShdw blurRad="38100" dist="19050" dir="2700000" algn="tl" rotWithShape="0">
                  <a:schemeClr val="dk1">
                    <a:alpha val="40000"/>
                  </a:schemeClr>
                </a:outerShdw>
              </a:effectLst>
              <a:latin typeface="Space Mono Bold"/>
            </a:endParaRPr>
          </a:p>
        </p:txBody>
      </p:sp>
    </p:spTree>
    <p:extLst>
      <p:ext uri="{BB962C8B-B14F-4D97-AF65-F5344CB8AC3E}">
        <p14:creationId xmlns:p14="http://schemas.microsoft.com/office/powerpoint/2010/main" val="3119047870"/>
      </p:ext>
    </p:extLst>
  </p:cSld>
  <p:clrMapOvr>
    <a:masterClrMapping/>
  </p:clrMapOvr>
  <p:transition spd="slow" advTm="15331">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football field with smoke and lights&#10;&#10;AI-generated content may be incorrect.">
            <a:extLst>
              <a:ext uri="{FF2B5EF4-FFF2-40B4-BE49-F238E27FC236}">
                <a16:creationId xmlns:a16="http://schemas.microsoft.com/office/drawing/2014/main" id="{D8D413FF-C9C2-C283-FEF3-8EC7B366D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5"/>
            <a:ext cx="19140177" cy="10782300"/>
          </a:xfrm>
          <a:prstGeom prst="rect">
            <a:avLst/>
          </a:prstGeom>
        </p:spPr>
      </p:pic>
      <p:sp>
        <p:nvSpPr>
          <p:cNvPr id="7" name="Rectangle 6">
            <a:extLst>
              <a:ext uri="{FF2B5EF4-FFF2-40B4-BE49-F238E27FC236}">
                <a16:creationId xmlns:a16="http://schemas.microsoft.com/office/drawing/2014/main" id="{769432C7-4EA2-E8A7-B4FF-80B654AB7DDD}"/>
              </a:ext>
            </a:extLst>
          </p:cNvPr>
          <p:cNvSpPr/>
          <p:nvPr/>
        </p:nvSpPr>
        <p:spPr>
          <a:xfrm>
            <a:off x="197129" y="-47926"/>
            <a:ext cx="15271472" cy="2219625"/>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5" name="TextBox 7">
            <a:extLst>
              <a:ext uri="{FF2B5EF4-FFF2-40B4-BE49-F238E27FC236}">
                <a16:creationId xmlns:a16="http://schemas.microsoft.com/office/drawing/2014/main" id="{B7BCB2B1-3F82-0478-3AF1-805E309C6630}"/>
              </a:ext>
            </a:extLst>
          </p:cNvPr>
          <p:cNvSpPr txBox="1"/>
          <p:nvPr/>
        </p:nvSpPr>
        <p:spPr>
          <a:xfrm>
            <a:off x="838200" y="207803"/>
            <a:ext cx="14401800" cy="1790298"/>
          </a:xfrm>
          <a:prstGeom prst="rect">
            <a:avLst/>
          </a:prstGeom>
        </p:spPr>
        <p:txBody>
          <a:bodyPr wrap="square" lIns="0" tIns="0" rIns="0" bIns="0" rtlCol="0" anchor="t">
            <a:spAutoFit/>
          </a:bodyPr>
          <a:lstStyle/>
          <a:p>
            <a:pPr>
              <a:lnSpc>
                <a:spcPts val="7094"/>
              </a:lnSpc>
            </a:pPr>
            <a:r>
              <a:rPr lang="en-US" sz="5400" dirty="0">
                <a:ln w="0"/>
                <a:effectLst>
                  <a:outerShdw blurRad="38100" dist="19050" dir="2700000" algn="tl" rotWithShape="0">
                    <a:schemeClr val="dk1">
                      <a:alpha val="40000"/>
                    </a:schemeClr>
                  </a:outerShdw>
                </a:effectLst>
                <a:latin typeface="Space Mono Bold"/>
              </a:rPr>
              <a:t>2025</a:t>
            </a:r>
            <a:r>
              <a:rPr lang="si-LK" sz="5400" dirty="0">
                <a:ln w="0"/>
                <a:effectLst>
                  <a:outerShdw blurRad="38100" dist="19050" dir="2700000" algn="tl" rotWithShape="0">
                    <a:schemeClr val="dk1">
                      <a:alpha val="40000"/>
                    </a:schemeClr>
                  </a:outerShdw>
                </a:effectLst>
                <a:latin typeface="Space Mono Bold"/>
                <a:sym typeface="Space Mono Bold"/>
              </a:rPr>
              <a:t> වර්ෂයේ වෙන් කරන ලද ප්‍රතිපාදන ප්‍රමාණය හා මුළු වියදම</a:t>
            </a:r>
            <a:endParaRPr lang="en-US" sz="5400" dirty="0">
              <a:ln w="0"/>
              <a:effectLst>
                <a:outerShdw blurRad="38100" dist="19050" dir="2700000" algn="tl" rotWithShape="0">
                  <a:schemeClr val="dk1">
                    <a:alpha val="40000"/>
                  </a:schemeClr>
                </a:outerShdw>
              </a:effectLst>
              <a:latin typeface="Space Mono Bold"/>
              <a:sym typeface="Space Mono Bold"/>
            </a:endParaRPr>
          </a:p>
        </p:txBody>
      </p:sp>
      <p:graphicFrame>
        <p:nvGraphicFramePr>
          <p:cNvPr id="8" name="Table 7">
            <a:extLst>
              <a:ext uri="{FF2B5EF4-FFF2-40B4-BE49-F238E27FC236}">
                <a16:creationId xmlns:a16="http://schemas.microsoft.com/office/drawing/2014/main" id="{C6B0CF66-216E-4F7B-70CF-EB93D734AF6F}"/>
              </a:ext>
            </a:extLst>
          </p:cNvPr>
          <p:cNvGraphicFramePr>
            <a:graphicFrameLocks noGrp="1"/>
          </p:cNvGraphicFramePr>
          <p:nvPr>
            <p:extLst>
              <p:ext uri="{D42A27DB-BD31-4B8C-83A1-F6EECF244321}">
                <p14:modId xmlns:p14="http://schemas.microsoft.com/office/powerpoint/2010/main" val="3444717053"/>
              </p:ext>
            </p:extLst>
          </p:nvPr>
        </p:nvGraphicFramePr>
        <p:xfrm>
          <a:off x="1883150" y="3390900"/>
          <a:ext cx="15610205" cy="5036843"/>
        </p:xfrm>
        <a:graphic>
          <a:graphicData uri="http://schemas.openxmlformats.org/drawingml/2006/table">
            <a:tbl>
              <a:tblPr firstRow="1" bandRow="1">
                <a:tableStyleId>{5C22544A-7EE6-4342-B048-85BDC9FD1C3A}</a:tableStyleId>
              </a:tblPr>
              <a:tblGrid>
                <a:gridCol w="8327650">
                  <a:extLst>
                    <a:ext uri="{9D8B030D-6E8A-4147-A177-3AD203B41FA5}">
                      <a16:colId xmlns:a16="http://schemas.microsoft.com/office/drawing/2014/main" val="3426909075"/>
                    </a:ext>
                  </a:extLst>
                </a:gridCol>
                <a:gridCol w="3777355">
                  <a:extLst>
                    <a:ext uri="{9D8B030D-6E8A-4147-A177-3AD203B41FA5}">
                      <a16:colId xmlns:a16="http://schemas.microsoft.com/office/drawing/2014/main" val="3412122550"/>
                    </a:ext>
                  </a:extLst>
                </a:gridCol>
                <a:gridCol w="3505200">
                  <a:extLst>
                    <a:ext uri="{9D8B030D-6E8A-4147-A177-3AD203B41FA5}">
                      <a16:colId xmlns:a16="http://schemas.microsoft.com/office/drawing/2014/main" val="392287586"/>
                    </a:ext>
                  </a:extLst>
                </a:gridCol>
              </a:tblGrid>
              <a:tr h="2050715">
                <a:tc>
                  <a:txBody>
                    <a:bodyPr/>
                    <a:lstStyle/>
                    <a:p>
                      <a:endParaRPr lang="en-US" sz="4000" dirty="0"/>
                    </a:p>
                  </a:txBody>
                  <a:tcPr/>
                </a:tc>
                <a:tc>
                  <a:txBody>
                    <a:bodyPr/>
                    <a:lstStyle/>
                    <a:p>
                      <a:pPr algn="l"/>
                      <a:r>
                        <a:rPr lang="si-LK" sz="4000" dirty="0"/>
                        <a:t>වෙන් කරන ලද ප්‍රතිපාදන ප්‍රමාණය</a:t>
                      </a:r>
                    </a:p>
                    <a:p>
                      <a:pPr algn="l"/>
                      <a:r>
                        <a:rPr lang="si-LK" sz="4000" dirty="0"/>
                        <a:t>(රු. මි.)</a:t>
                      </a:r>
                      <a:endParaRPr lang="en-US" sz="4000" dirty="0"/>
                    </a:p>
                  </a:txBody>
                  <a:tcPr/>
                </a:tc>
                <a:tc>
                  <a:txBody>
                    <a:bodyPr/>
                    <a:lstStyle/>
                    <a:p>
                      <a:pPr algn="ctr"/>
                      <a:r>
                        <a:rPr lang="si-LK" sz="4000" dirty="0"/>
                        <a:t>වියදම </a:t>
                      </a:r>
                    </a:p>
                    <a:p>
                      <a:pPr algn="ctr"/>
                      <a:r>
                        <a:rPr lang="si-LK" sz="4000" dirty="0"/>
                        <a:t>(රු. මි.)</a:t>
                      </a:r>
                      <a:endParaRPr lang="en-US" sz="4000" dirty="0"/>
                    </a:p>
                  </a:txBody>
                  <a:tcPr/>
                </a:tc>
                <a:extLst>
                  <a:ext uri="{0D108BD9-81ED-4DB2-BD59-A6C34878D82A}">
                    <a16:rowId xmlns:a16="http://schemas.microsoft.com/office/drawing/2014/main" val="3217461626"/>
                  </a:ext>
                </a:extLst>
              </a:tr>
              <a:tr h="1690940">
                <a:tc>
                  <a:txBody>
                    <a:bodyPr/>
                    <a:lstStyle/>
                    <a:p>
                      <a:r>
                        <a:rPr lang="si-LK" sz="4000" dirty="0"/>
                        <a:t>පලාත් නිශ්චිත සංවර්ධන ප්‍රදාන (</a:t>
                      </a:r>
                      <a:r>
                        <a:rPr lang="en-US" sz="4000" dirty="0"/>
                        <a:t>PSGD)</a:t>
                      </a:r>
                    </a:p>
                  </a:txBody>
                  <a:tcPr/>
                </a:tc>
                <a:tc>
                  <a:txBody>
                    <a:bodyPr/>
                    <a:lstStyle/>
                    <a:p>
                      <a:pPr algn="ctr"/>
                      <a:r>
                        <a:rPr lang="en-US" sz="4000" dirty="0"/>
                        <a:t>97.63</a:t>
                      </a:r>
                    </a:p>
                  </a:txBody>
                  <a:tcPr/>
                </a:tc>
                <a:tc>
                  <a:txBody>
                    <a:bodyPr/>
                    <a:lstStyle/>
                    <a:p>
                      <a:pPr algn="ctr"/>
                      <a:r>
                        <a:rPr lang="en-US" sz="4000" dirty="0"/>
                        <a:t>96.551</a:t>
                      </a:r>
                    </a:p>
                  </a:txBody>
                  <a:tcPr/>
                </a:tc>
                <a:extLst>
                  <a:ext uri="{0D108BD9-81ED-4DB2-BD59-A6C34878D82A}">
                    <a16:rowId xmlns:a16="http://schemas.microsoft.com/office/drawing/2014/main" val="2877775579"/>
                  </a:ext>
                </a:extLst>
              </a:tr>
              <a:tr h="1295188">
                <a:tc>
                  <a:txBody>
                    <a:bodyPr/>
                    <a:lstStyle/>
                    <a:p>
                      <a:r>
                        <a:rPr lang="si-LK" sz="4000" dirty="0"/>
                        <a:t>උපමානපාදක සංවර්ධන ප්‍රදානය  (</a:t>
                      </a:r>
                      <a:r>
                        <a:rPr lang="en-US" sz="4000" dirty="0"/>
                        <a:t>CBG)</a:t>
                      </a:r>
                    </a:p>
                  </a:txBody>
                  <a:tcPr/>
                </a:tc>
                <a:tc>
                  <a:txBody>
                    <a:bodyPr/>
                    <a:lstStyle/>
                    <a:p>
                      <a:pPr algn="ctr"/>
                      <a:r>
                        <a:rPr lang="en-US" sz="4000" dirty="0"/>
                        <a:t>35</a:t>
                      </a:r>
                    </a:p>
                  </a:txBody>
                  <a:tcPr/>
                </a:tc>
                <a:tc>
                  <a:txBody>
                    <a:bodyPr/>
                    <a:lstStyle/>
                    <a:p>
                      <a:pPr algn="ctr"/>
                      <a:r>
                        <a:rPr lang="en-US" sz="4000" dirty="0"/>
                        <a:t>29.87</a:t>
                      </a:r>
                    </a:p>
                  </a:txBody>
                  <a:tcPr/>
                </a:tc>
                <a:extLst>
                  <a:ext uri="{0D108BD9-81ED-4DB2-BD59-A6C34878D82A}">
                    <a16:rowId xmlns:a16="http://schemas.microsoft.com/office/drawing/2014/main" val="3781622985"/>
                  </a:ext>
                </a:extLst>
              </a:tr>
            </a:tbl>
          </a:graphicData>
        </a:graphic>
      </p:graphicFrame>
    </p:spTree>
    <p:custDataLst>
      <p:tags r:id="rId1"/>
    </p:custDataLst>
  </p:cSld>
  <p:clrMapOvr>
    <a:masterClrMapping/>
  </p:clrMapOvr>
  <p:transition spd="slow" advTm="12521">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2CDE8-8045-30A5-68AC-F08C44737BA0}"/>
            </a:ext>
          </a:extLst>
        </p:cNvPr>
        <p:cNvGrpSpPr/>
        <p:nvPr/>
      </p:nvGrpSpPr>
      <p:grpSpPr>
        <a:xfrm>
          <a:off x="0" y="0"/>
          <a:ext cx="0" cy="0"/>
          <a:chOff x="0" y="0"/>
          <a:chExt cx="0" cy="0"/>
        </a:xfrm>
      </p:grpSpPr>
      <p:pic>
        <p:nvPicPr>
          <p:cNvPr id="2" name="Picture 1" descr="A football field with smoke and lights&#10;&#10;AI-generated content may be incorrect.">
            <a:extLst>
              <a:ext uri="{FF2B5EF4-FFF2-40B4-BE49-F238E27FC236}">
                <a16:creationId xmlns:a16="http://schemas.microsoft.com/office/drawing/2014/main" id="{38F66619-0908-8C01-C46F-28D964ABA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5"/>
            <a:ext cx="19140177" cy="10782300"/>
          </a:xfrm>
          <a:prstGeom prst="rect">
            <a:avLst/>
          </a:prstGeom>
        </p:spPr>
      </p:pic>
      <p:sp>
        <p:nvSpPr>
          <p:cNvPr id="7" name="Rectangle 6">
            <a:extLst>
              <a:ext uri="{FF2B5EF4-FFF2-40B4-BE49-F238E27FC236}">
                <a16:creationId xmlns:a16="http://schemas.microsoft.com/office/drawing/2014/main" id="{04954D1F-9EC8-B0EF-90AB-92D09E88F7D2}"/>
              </a:ext>
            </a:extLst>
          </p:cNvPr>
          <p:cNvSpPr/>
          <p:nvPr/>
        </p:nvSpPr>
        <p:spPr>
          <a:xfrm>
            <a:off x="197129" y="-47925"/>
            <a:ext cx="12496800" cy="16002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5" name="TextBox 7">
            <a:extLst>
              <a:ext uri="{FF2B5EF4-FFF2-40B4-BE49-F238E27FC236}">
                <a16:creationId xmlns:a16="http://schemas.microsoft.com/office/drawing/2014/main" id="{E3C28CD8-44DC-DF63-4EDD-01AAA9555F5C}"/>
              </a:ext>
            </a:extLst>
          </p:cNvPr>
          <p:cNvSpPr txBox="1"/>
          <p:nvPr/>
        </p:nvSpPr>
        <p:spPr>
          <a:xfrm>
            <a:off x="838200" y="207803"/>
            <a:ext cx="11887200" cy="879793"/>
          </a:xfrm>
          <a:prstGeom prst="rect">
            <a:avLst/>
          </a:prstGeom>
        </p:spPr>
        <p:txBody>
          <a:bodyPr wrap="square" lIns="0" tIns="0" rIns="0" bIns="0" rtlCol="0" anchor="t">
            <a:spAutoFit/>
          </a:bodyPr>
          <a:lstStyle/>
          <a:p>
            <a:pPr>
              <a:lnSpc>
                <a:spcPts val="7094"/>
              </a:lnSpc>
            </a:pPr>
            <a:r>
              <a:rPr lang="en-US" sz="5400" dirty="0">
                <a:ln w="0"/>
                <a:effectLst>
                  <a:outerShdw blurRad="38100" dist="19050" dir="2700000" algn="tl" rotWithShape="0">
                    <a:schemeClr val="dk1">
                      <a:alpha val="40000"/>
                    </a:schemeClr>
                  </a:outerShdw>
                </a:effectLst>
                <a:latin typeface="Space Mono Bold"/>
              </a:rPr>
              <a:t>2025</a:t>
            </a:r>
            <a:r>
              <a:rPr lang="si-LK" sz="5400" dirty="0">
                <a:ln w="0"/>
                <a:effectLst>
                  <a:outerShdw blurRad="38100" dist="19050" dir="2700000" algn="tl" rotWithShape="0">
                    <a:schemeClr val="dk1">
                      <a:alpha val="40000"/>
                    </a:schemeClr>
                  </a:outerShdw>
                </a:effectLst>
                <a:latin typeface="Space Mono Bold"/>
                <a:sym typeface="Space Mono Bold"/>
              </a:rPr>
              <a:t> වර්ෂයේ සංවර්ධන ව්‍යාපෘති ප්‍රගතිය</a:t>
            </a:r>
            <a:endParaRPr lang="en-US" sz="5400" dirty="0">
              <a:ln w="0"/>
              <a:effectLst>
                <a:outerShdw blurRad="38100" dist="19050" dir="2700000" algn="tl" rotWithShape="0">
                  <a:schemeClr val="dk1">
                    <a:alpha val="40000"/>
                  </a:schemeClr>
                </a:outerShdw>
              </a:effectLst>
              <a:latin typeface="Space Mono Bold"/>
              <a:sym typeface="Space Mono Bold"/>
            </a:endParaRPr>
          </a:p>
        </p:txBody>
      </p:sp>
      <p:graphicFrame>
        <p:nvGraphicFramePr>
          <p:cNvPr id="8" name="Table 7">
            <a:extLst>
              <a:ext uri="{FF2B5EF4-FFF2-40B4-BE49-F238E27FC236}">
                <a16:creationId xmlns:a16="http://schemas.microsoft.com/office/drawing/2014/main" id="{1674177F-2645-F9F0-3F96-43CDDE6D4AB3}"/>
              </a:ext>
            </a:extLst>
          </p:cNvPr>
          <p:cNvGraphicFramePr>
            <a:graphicFrameLocks noGrp="1"/>
          </p:cNvGraphicFramePr>
          <p:nvPr/>
        </p:nvGraphicFramePr>
        <p:xfrm>
          <a:off x="2309238" y="2171700"/>
          <a:ext cx="14521700" cy="5036843"/>
        </p:xfrm>
        <a:graphic>
          <a:graphicData uri="http://schemas.openxmlformats.org/drawingml/2006/table">
            <a:tbl>
              <a:tblPr firstRow="1" bandRow="1">
                <a:tableStyleId>{5C22544A-7EE6-4342-B048-85BDC9FD1C3A}</a:tableStyleId>
              </a:tblPr>
              <a:tblGrid>
                <a:gridCol w="8984955">
                  <a:extLst>
                    <a:ext uri="{9D8B030D-6E8A-4147-A177-3AD203B41FA5}">
                      <a16:colId xmlns:a16="http://schemas.microsoft.com/office/drawing/2014/main" val="3426909075"/>
                    </a:ext>
                  </a:extLst>
                </a:gridCol>
                <a:gridCol w="2987761">
                  <a:extLst>
                    <a:ext uri="{9D8B030D-6E8A-4147-A177-3AD203B41FA5}">
                      <a16:colId xmlns:a16="http://schemas.microsoft.com/office/drawing/2014/main" val="3412122550"/>
                    </a:ext>
                  </a:extLst>
                </a:gridCol>
                <a:gridCol w="2548984">
                  <a:extLst>
                    <a:ext uri="{9D8B030D-6E8A-4147-A177-3AD203B41FA5}">
                      <a16:colId xmlns:a16="http://schemas.microsoft.com/office/drawing/2014/main" val="392287586"/>
                    </a:ext>
                  </a:extLst>
                </a:gridCol>
              </a:tblGrid>
              <a:tr h="2050715">
                <a:tc>
                  <a:txBody>
                    <a:bodyPr/>
                    <a:lstStyle/>
                    <a:p>
                      <a:endParaRPr lang="en-US" sz="4000" dirty="0"/>
                    </a:p>
                  </a:txBody>
                  <a:tcPr/>
                </a:tc>
                <a:tc>
                  <a:txBody>
                    <a:bodyPr/>
                    <a:lstStyle/>
                    <a:p>
                      <a:r>
                        <a:rPr lang="si-LK" sz="4000" dirty="0"/>
                        <a:t>භෞතික ප්‍රගතිය</a:t>
                      </a:r>
                      <a:endParaRPr lang="en-US" sz="4000" dirty="0"/>
                    </a:p>
                  </a:txBody>
                  <a:tcPr/>
                </a:tc>
                <a:tc>
                  <a:txBody>
                    <a:bodyPr/>
                    <a:lstStyle/>
                    <a:p>
                      <a:r>
                        <a:rPr lang="si-LK" sz="4000" dirty="0"/>
                        <a:t>මූල්‍ය ප්‍රගතිය</a:t>
                      </a:r>
                      <a:endParaRPr lang="en-US" sz="4000" dirty="0"/>
                    </a:p>
                  </a:txBody>
                  <a:tcPr/>
                </a:tc>
                <a:extLst>
                  <a:ext uri="{0D108BD9-81ED-4DB2-BD59-A6C34878D82A}">
                    <a16:rowId xmlns:a16="http://schemas.microsoft.com/office/drawing/2014/main" val="3217461626"/>
                  </a:ext>
                </a:extLst>
              </a:tr>
              <a:tr h="1690940">
                <a:tc>
                  <a:txBody>
                    <a:bodyPr/>
                    <a:lstStyle/>
                    <a:p>
                      <a:r>
                        <a:rPr lang="si-LK" sz="4000" dirty="0"/>
                        <a:t>පලාත් නිශ්චිත සංවර්ධන ප්‍රදාන (</a:t>
                      </a:r>
                      <a:r>
                        <a:rPr lang="en-US" sz="4000" dirty="0"/>
                        <a:t>PSGD)</a:t>
                      </a:r>
                    </a:p>
                  </a:txBody>
                  <a:tcPr/>
                </a:tc>
                <a:tc>
                  <a:txBody>
                    <a:bodyPr/>
                    <a:lstStyle/>
                    <a:p>
                      <a:r>
                        <a:rPr lang="en-US" sz="4000" dirty="0"/>
                        <a:t>100%</a:t>
                      </a:r>
                    </a:p>
                  </a:txBody>
                  <a:tcPr/>
                </a:tc>
                <a:tc>
                  <a:txBody>
                    <a:bodyPr/>
                    <a:lstStyle/>
                    <a:p>
                      <a:r>
                        <a:rPr lang="en-US" sz="4000" dirty="0"/>
                        <a:t>98.89%</a:t>
                      </a:r>
                    </a:p>
                  </a:txBody>
                  <a:tcPr/>
                </a:tc>
                <a:extLst>
                  <a:ext uri="{0D108BD9-81ED-4DB2-BD59-A6C34878D82A}">
                    <a16:rowId xmlns:a16="http://schemas.microsoft.com/office/drawing/2014/main" val="2877775579"/>
                  </a:ext>
                </a:extLst>
              </a:tr>
              <a:tr h="1295188">
                <a:tc>
                  <a:txBody>
                    <a:bodyPr/>
                    <a:lstStyle/>
                    <a:p>
                      <a:r>
                        <a:rPr lang="si-LK" sz="4000" dirty="0"/>
                        <a:t>උපමානපාදක සංවර්ධන ප්‍රදානය  (</a:t>
                      </a:r>
                      <a:r>
                        <a:rPr lang="en-US" sz="4000" dirty="0"/>
                        <a:t>CBG)</a:t>
                      </a:r>
                    </a:p>
                  </a:txBody>
                  <a:tcPr/>
                </a:tc>
                <a:tc>
                  <a:txBody>
                    <a:bodyPr/>
                    <a:lstStyle/>
                    <a:p>
                      <a:r>
                        <a:rPr lang="en-US" sz="4000" dirty="0"/>
                        <a:t>100%</a:t>
                      </a:r>
                    </a:p>
                  </a:txBody>
                  <a:tcPr/>
                </a:tc>
                <a:tc>
                  <a:txBody>
                    <a:bodyPr/>
                    <a:lstStyle/>
                    <a:p>
                      <a:r>
                        <a:rPr lang="en-US" sz="4000" dirty="0"/>
                        <a:t>99.56%</a:t>
                      </a:r>
                    </a:p>
                  </a:txBody>
                  <a:tcPr/>
                </a:tc>
                <a:extLst>
                  <a:ext uri="{0D108BD9-81ED-4DB2-BD59-A6C34878D82A}">
                    <a16:rowId xmlns:a16="http://schemas.microsoft.com/office/drawing/2014/main" val="3781622985"/>
                  </a:ext>
                </a:extLst>
              </a:tr>
            </a:tbl>
          </a:graphicData>
        </a:graphic>
      </p:graphicFrame>
      <p:pic>
        <p:nvPicPr>
          <p:cNvPr id="20" name="Picture 19">
            <a:extLst>
              <a:ext uri="{FF2B5EF4-FFF2-40B4-BE49-F238E27FC236}">
                <a16:creationId xmlns:a16="http://schemas.microsoft.com/office/drawing/2014/main" id="{4483A37D-8BBA-0E87-2F0B-12913ADFB7D0}"/>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4630400" y="6972300"/>
            <a:ext cx="3696751" cy="3696751"/>
          </a:xfrm>
          <a:prstGeom prst="rect">
            <a:avLst/>
          </a:prstGeom>
        </p:spPr>
      </p:pic>
    </p:spTree>
    <p:custDataLst>
      <p:tags r:id="rId1"/>
    </p:custDataLst>
    <p:extLst>
      <p:ext uri="{BB962C8B-B14F-4D97-AF65-F5344CB8AC3E}">
        <p14:creationId xmlns:p14="http://schemas.microsoft.com/office/powerpoint/2010/main" val="2864227940"/>
      </p:ext>
    </p:extLst>
  </p:cSld>
  <p:clrMapOvr>
    <a:masterClrMapping/>
  </p:clrMapOvr>
  <p:transition spd="slow" advTm="12521">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90F26-1CEF-A284-88CB-6F7DA0D35303}"/>
            </a:ext>
          </a:extLst>
        </p:cNvPr>
        <p:cNvGrpSpPr/>
        <p:nvPr/>
      </p:nvGrpSpPr>
      <p:grpSpPr>
        <a:xfrm>
          <a:off x="0" y="0"/>
          <a:ext cx="0" cy="0"/>
          <a:chOff x="0" y="0"/>
          <a:chExt cx="0" cy="0"/>
        </a:xfrm>
      </p:grpSpPr>
      <p:pic>
        <p:nvPicPr>
          <p:cNvPr id="16" name="Picture 15" descr="A football field with smoke and lights&#10;&#10;AI-generated content may be incorrect.">
            <a:extLst>
              <a:ext uri="{FF2B5EF4-FFF2-40B4-BE49-F238E27FC236}">
                <a16:creationId xmlns:a16="http://schemas.microsoft.com/office/drawing/2014/main" id="{703F4BE5-459E-F2A5-D9A8-9DB178F2E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5"/>
            <a:ext cx="19140177" cy="10782300"/>
          </a:xfrm>
          <a:prstGeom prst="rect">
            <a:avLst/>
          </a:prstGeom>
        </p:spPr>
      </p:pic>
      <p:sp>
        <p:nvSpPr>
          <p:cNvPr id="7" name="Rectangle 6">
            <a:extLst>
              <a:ext uri="{FF2B5EF4-FFF2-40B4-BE49-F238E27FC236}">
                <a16:creationId xmlns:a16="http://schemas.microsoft.com/office/drawing/2014/main" id="{A54C187D-0D81-2FD8-0D5D-A14E7B3A0774}"/>
              </a:ext>
            </a:extLst>
          </p:cNvPr>
          <p:cNvSpPr/>
          <p:nvPr/>
        </p:nvSpPr>
        <p:spPr>
          <a:xfrm>
            <a:off x="201386" y="0"/>
            <a:ext cx="14048014" cy="20955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5" name="TextBox 7">
            <a:extLst>
              <a:ext uri="{FF2B5EF4-FFF2-40B4-BE49-F238E27FC236}">
                <a16:creationId xmlns:a16="http://schemas.microsoft.com/office/drawing/2014/main" id="{439AE903-82EF-BE19-C832-66341DABCFED}"/>
              </a:ext>
            </a:extLst>
          </p:cNvPr>
          <p:cNvSpPr txBox="1"/>
          <p:nvPr/>
        </p:nvSpPr>
        <p:spPr>
          <a:xfrm>
            <a:off x="838200" y="207803"/>
            <a:ext cx="15087600" cy="1790298"/>
          </a:xfrm>
          <a:prstGeom prst="rect">
            <a:avLst/>
          </a:prstGeom>
        </p:spPr>
        <p:txBody>
          <a:bodyPr wrap="square" lIns="0" tIns="0" rIns="0" bIns="0" rtlCol="0" anchor="t">
            <a:spAutoFit/>
          </a:bodyPr>
          <a:lstStyle/>
          <a:p>
            <a:pPr>
              <a:lnSpc>
                <a:spcPts val="7094"/>
              </a:lnSpc>
            </a:pPr>
            <a:r>
              <a:rPr lang="si-LK" sz="5400" dirty="0">
                <a:ln w="0"/>
                <a:effectLst>
                  <a:outerShdw blurRad="38100" dist="19050" dir="2700000" algn="tl" rotWithShape="0">
                    <a:schemeClr val="dk1">
                      <a:alpha val="40000"/>
                    </a:schemeClr>
                  </a:outerShdw>
                </a:effectLst>
                <a:latin typeface="Space Mono Bold"/>
                <a:sym typeface="Space Mono Bold"/>
              </a:rPr>
              <a:t>ක්‍රීඩා පිටි, ක්‍රීඩාගාර, ක්‍රීඩා පුහුණු මධ්‍යස්ථාන සංවර්ධනය/ඉදිකිරීම </a:t>
            </a:r>
          </a:p>
        </p:txBody>
      </p:sp>
      <p:sp>
        <p:nvSpPr>
          <p:cNvPr id="6" name="TextBox 5">
            <a:extLst>
              <a:ext uri="{FF2B5EF4-FFF2-40B4-BE49-F238E27FC236}">
                <a16:creationId xmlns:a16="http://schemas.microsoft.com/office/drawing/2014/main" id="{2A636A69-CCEC-DAC5-925C-82A52DC77167}"/>
              </a:ext>
            </a:extLst>
          </p:cNvPr>
          <p:cNvSpPr txBox="1"/>
          <p:nvPr/>
        </p:nvSpPr>
        <p:spPr>
          <a:xfrm>
            <a:off x="1219200" y="2967904"/>
            <a:ext cx="10134600" cy="1384995"/>
          </a:xfrm>
          <a:prstGeom prst="rect">
            <a:avLst/>
          </a:prstGeom>
          <a:noFill/>
        </p:spPr>
        <p:txBody>
          <a:bodyPr wrap="square" rtlCol="0">
            <a:spAutoFit/>
          </a:bodyPr>
          <a:lstStyle/>
          <a:p>
            <a:pPr algn="just"/>
            <a:r>
              <a:rPr lang="si-LK" sz="2800" dirty="0">
                <a:solidFill>
                  <a:schemeClr val="bg1"/>
                </a:solidFill>
              </a:rPr>
              <a:t>කඹුරුපිටිය ක්‍රිඩා පුහුණු මධ්‍යස්ථානයේ බොක්ශින් වළල්ල අලුත්වැඩියා කිරීම හා මහින්ද විජෙසේකර ක්‍රීඩාංගනය සදහා වොලිබොල් කනු යුගල මිල දී ගැනීම සිදුකරන ලදී</a:t>
            </a:r>
          </a:p>
        </p:txBody>
      </p:sp>
      <p:pic>
        <p:nvPicPr>
          <p:cNvPr id="12" name="Picture 11" descr="A group of men standing in a dirt field&#10;&#10;AI-generated content may be incorrect.">
            <a:extLst>
              <a:ext uri="{FF2B5EF4-FFF2-40B4-BE49-F238E27FC236}">
                <a16:creationId xmlns:a16="http://schemas.microsoft.com/office/drawing/2014/main" id="{A5E48263-EF8E-FA06-A572-D85767E33489}"/>
              </a:ext>
            </a:extLst>
          </p:cNvPr>
          <p:cNvPicPr>
            <a:picLocks noChangeAspect="1"/>
          </p:cNvPicPr>
          <p:nvPr/>
        </p:nvPicPr>
        <p:blipFill>
          <a:blip r:embed="rId4">
            <a:extLst>
              <a:ext uri="{28A0092B-C50C-407E-A947-70E740481C1C}">
                <a14:useLocalDpi xmlns:a14="http://schemas.microsoft.com/office/drawing/2010/main" val="0"/>
              </a:ext>
            </a:extLst>
          </a:blip>
          <a:srcRect l="32302" t="22320" r="5671" b="7948"/>
          <a:stretch>
            <a:fillRect/>
          </a:stretch>
        </p:blipFill>
        <p:spPr>
          <a:xfrm>
            <a:off x="4780447" y="4699247"/>
            <a:ext cx="8859353" cy="7469865"/>
          </a:xfrm>
          <a:prstGeom prst="rect">
            <a:avLst/>
          </a:prstGeom>
        </p:spPr>
      </p:pic>
      <p:pic>
        <p:nvPicPr>
          <p:cNvPr id="3" name="Picture 2" descr="A group of people in a boxing ring&#10;&#10;AI-generated content may be incorrect.">
            <a:extLst>
              <a:ext uri="{FF2B5EF4-FFF2-40B4-BE49-F238E27FC236}">
                <a16:creationId xmlns:a16="http://schemas.microsoft.com/office/drawing/2014/main" id="{DD463D29-12D4-057F-95E6-61D47FE21FE7}"/>
              </a:ext>
            </a:extLst>
          </p:cNvPr>
          <p:cNvPicPr>
            <a:picLocks noChangeAspect="1"/>
          </p:cNvPicPr>
          <p:nvPr/>
        </p:nvPicPr>
        <p:blipFill>
          <a:blip r:embed="rId5">
            <a:extLst>
              <a:ext uri="{28A0092B-C50C-407E-A947-70E740481C1C}">
                <a14:useLocalDpi xmlns:a14="http://schemas.microsoft.com/office/drawing/2010/main" val="0"/>
              </a:ext>
            </a:extLst>
          </a:blip>
          <a:srcRect l="14385" t="31057" r="21000"/>
          <a:stretch>
            <a:fillRect/>
          </a:stretch>
        </p:blipFill>
        <p:spPr>
          <a:xfrm>
            <a:off x="-1828800" y="5802726"/>
            <a:ext cx="6095999" cy="4870717"/>
          </a:xfrm>
          <a:prstGeom prst="rect">
            <a:avLst/>
          </a:prstGeom>
        </p:spPr>
      </p:pic>
      <p:pic>
        <p:nvPicPr>
          <p:cNvPr id="11" name="Picture 10" descr="People in a boxing ring&#10;&#10;AI-generated content may be incorrect.">
            <a:extLst>
              <a:ext uri="{FF2B5EF4-FFF2-40B4-BE49-F238E27FC236}">
                <a16:creationId xmlns:a16="http://schemas.microsoft.com/office/drawing/2014/main" id="{D19671AC-79D5-E9D4-D307-36D27EE98D2C}"/>
              </a:ext>
            </a:extLst>
          </p:cNvPr>
          <p:cNvPicPr>
            <a:picLocks noChangeAspect="1"/>
          </p:cNvPicPr>
          <p:nvPr/>
        </p:nvPicPr>
        <p:blipFill>
          <a:blip r:embed="rId6">
            <a:extLst>
              <a:ext uri="{28A0092B-C50C-407E-A947-70E740481C1C}">
                <a14:useLocalDpi xmlns:a14="http://schemas.microsoft.com/office/drawing/2010/main" val="0"/>
              </a:ext>
            </a:extLst>
          </a:blip>
          <a:srcRect l="20340" t="22592" r="24702" b="1681"/>
          <a:stretch>
            <a:fillRect/>
          </a:stretch>
        </p:blipFill>
        <p:spPr>
          <a:xfrm>
            <a:off x="14249400" y="2774759"/>
            <a:ext cx="5284910" cy="5342804"/>
          </a:xfrm>
          <a:prstGeom prst="rect">
            <a:avLst/>
          </a:prstGeom>
        </p:spPr>
      </p:pic>
      <p:pic>
        <p:nvPicPr>
          <p:cNvPr id="17" name="Picture 3">
            <a:extLst>
              <a:ext uri="{FF2B5EF4-FFF2-40B4-BE49-F238E27FC236}">
                <a16:creationId xmlns:a16="http://schemas.microsoft.com/office/drawing/2014/main" id="{3F6A3FDF-2B4E-4BC8-721F-38CD2D14B254}"/>
              </a:ext>
            </a:extLst>
          </p:cNvPr>
          <p:cNvPicPr>
            <a:picLocks noChangeAspect="1"/>
          </p:cNvPicPr>
          <p:nvPr/>
        </p:nvPicPr>
        <p:blipFill>
          <a:blip r:embed="rId7"/>
          <a:srcRect/>
          <a:stretch>
            <a:fillRect/>
          </a:stretch>
        </p:blipFill>
        <p:spPr>
          <a:xfrm>
            <a:off x="192919" y="-178308"/>
            <a:ext cx="19006457" cy="10643616"/>
          </a:xfrm>
          <a:prstGeom prst="rect">
            <a:avLst/>
          </a:prstGeom>
        </p:spPr>
      </p:pic>
    </p:spTree>
    <p:custDataLst>
      <p:tags r:id="rId1"/>
    </p:custDataLst>
    <p:extLst>
      <p:ext uri="{BB962C8B-B14F-4D97-AF65-F5344CB8AC3E}">
        <p14:creationId xmlns:p14="http://schemas.microsoft.com/office/powerpoint/2010/main" val="4151508032"/>
      </p:ext>
    </p:extLst>
  </p:cSld>
  <p:clrMapOvr>
    <a:masterClrMapping/>
  </p:clrMapOvr>
  <p:transition spd="slow" advTm="993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000" fill="hold"/>
                                        <p:tgtEl>
                                          <p:spTgt spid="12"/>
                                        </p:tgtEl>
                                        <p:attrNameLst>
                                          <p:attrName>ppt_x</p:attrName>
                                        </p:attrNameLst>
                                      </p:cBhvr>
                                      <p:tavLst>
                                        <p:tav tm="0">
                                          <p:val>
                                            <p:strVal val="#ppt_x"/>
                                          </p:val>
                                        </p:tav>
                                        <p:tav tm="100000">
                                          <p:val>
                                            <p:strVal val="#ppt_x"/>
                                          </p:val>
                                        </p:tav>
                                      </p:tavLst>
                                    </p:anim>
                                    <p:anim calcmode="lin" valueType="num">
                                      <p:cBhvr additive="base">
                                        <p:cTn id="17"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796B7-D0D9-C951-43F9-72E6E324904D}"/>
            </a:ext>
          </a:extLst>
        </p:cNvPr>
        <p:cNvGrpSpPr/>
        <p:nvPr/>
      </p:nvGrpSpPr>
      <p:grpSpPr>
        <a:xfrm>
          <a:off x="0" y="0"/>
          <a:ext cx="0" cy="0"/>
          <a:chOff x="0" y="0"/>
          <a:chExt cx="0" cy="0"/>
        </a:xfrm>
      </p:grpSpPr>
      <p:pic>
        <p:nvPicPr>
          <p:cNvPr id="10" name="Picture 9" descr="A football field with smoke and lights&#10;&#10;AI-generated content may be incorrect.">
            <a:extLst>
              <a:ext uri="{FF2B5EF4-FFF2-40B4-BE49-F238E27FC236}">
                <a16:creationId xmlns:a16="http://schemas.microsoft.com/office/drawing/2014/main" id="{27ED0688-632A-7BE2-C61F-095EAF9BD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797"/>
            <a:ext cx="19140177" cy="10782300"/>
          </a:xfrm>
          <a:prstGeom prst="rect">
            <a:avLst/>
          </a:prstGeom>
        </p:spPr>
      </p:pic>
      <p:sp>
        <p:nvSpPr>
          <p:cNvPr id="7" name="Rectangle 6">
            <a:extLst>
              <a:ext uri="{FF2B5EF4-FFF2-40B4-BE49-F238E27FC236}">
                <a16:creationId xmlns:a16="http://schemas.microsoft.com/office/drawing/2014/main" id="{B3470F6C-6176-08E4-1CD8-D59397678B53}"/>
              </a:ext>
            </a:extLst>
          </p:cNvPr>
          <p:cNvSpPr/>
          <p:nvPr/>
        </p:nvSpPr>
        <p:spPr>
          <a:xfrm>
            <a:off x="201386" y="0"/>
            <a:ext cx="17781814" cy="20955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5" name="TextBox 7">
            <a:extLst>
              <a:ext uri="{FF2B5EF4-FFF2-40B4-BE49-F238E27FC236}">
                <a16:creationId xmlns:a16="http://schemas.microsoft.com/office/drawing/2014/main" id="{181C93E3-F86E-3817-3339-C8008F9E2F12}"/>
              </a:ext>
            </a:extLst>
          </p:cNvPr>
          <p:cNvSpPr txBox="1"/>
          <p:nvPr/>
        </p:nvSpPr>
        <p:spPr>
          <a:xfrm>
            <a:off x="838200" y="207803"/>
            <a:ext cx="16078200" cy="1790298"/>
          </a:xfrm>
          <a:prstGeom prst="rect">
            <a:avLst/>
          </a:prstGeom>
        </p:spPr>
        <p:txBody>
          <a:bodyPr wrap="square" lIns="0" tIns="0" rIns="0" bIns="0" rtlCol="0" anchor="t">
            <a:spAutoFit/>
          </a:bodyPr>
          <a:lstStyle/>
          <a:p>
            <a:pPr>
              <a:lnSpc>
                <a:spcPts val="7094"/>
              </a:lnSpc>
            </a:pPr>
            <a:r>
              <a:rPr lang="si-LK" sz="5400" dirty="0">
                <a:ln w="0"/>
                <a:effectLst>
                  <a:outerShdw blurRad="38100" dist="19050" dir="2700000" algn="tl" rotWithShape="0">
                    <a:schemeClr val="dk1">
                      <a:alpha val="40000"/>
                    </a:schemeClr>
                  </a:outerShdw>
                </a:effectLst>
                <a:latin typeface="Space Mono Bold"/>
                <a:sym typeface="Space Mono Bold"/>
              </a:rPr>
              <a:t>ජාතික ක්‍රීඩා සදහා සහභාගී වන ක්‍රීඩක ක්‍රීඩිකාවන් සදහා ක්‍රීඩක ඇදුම්,</a:t>
            </a:r>
            <a:r>
              <a:rPr lang="en-US" sz="5400" dirty="0">
                <a:ln w="0"/>
                <a:effectLst>
                  <a:outerShdw blurRad="38100" dist="19050" dir="2700000" algn="tl" rotWithShape="0">
                    <a:schemeClr val="dk1">
                      <a:alpha val="40000"/>
                    </a:schemeClr>
                  </a:outerShdw>
                </a:effectLst>
                <a:latin typeface="Space Mono Bold"/>
                <a:sym typeface="Space Mono Bold"/>
              </a:rPr>
              <a:t> </a:t>
            </a:r>
            <a:r>
              <a:rPr lang="si-LK" sz="5400" dirty="0">
                <a:ln w="0"/>
                <a:effectLst>
                  <a:outerShdw blurRad="38100" dist="19050" dir="2700000" algn="tl" rotWithShape="0">
                    <a:schemeClr val="dk1">
                      <a:alpha val="40000"/>
                    </a:schemeClr>
                  </a:outerShdw>
                </a:effectLst>
                <a:latin typeface="Space Mono Bold"/>
                <a:sym typeface="Space Mono Bold"/>
              </a:rPr>
              <a:t>පාවහන් හා පහසුකම් සැපයීම</a:t>
            </a:r>
          </a:p>
        </p:txBody>
      </p:sp>
      <p:sp>
        <p:nvSpPr>
          <p:cNvPr id="6" name="TextBox 5">
            <a:extLst>
              <a:ext uri="{FF2B5EF4-FFF2-40B4-BE49-F238E27FC236}">
                <a16:creationId xmlns:a16="http://schemas.microsoft.com/office/drawing/2014/main" id="{B7F66C6F-EEC1-6089-DD70-AC6FBA7B4AAF}"/>
              </a:ext>
            </a:extLst>
          </p:cNvPr>
          <p:cNvSpPr txBox="1"/>
          <p:nvPr/>
        </p:nvSpPr>
        <p:spPr>
          <a:xfrm>
            <a:off x="1219200" y="2967905"/>
            <a:ext cx="10134600" cy="954107"/>
          </a:xfrm>
          <a:prstGeom prst="rect">
            <a:avLst/>
          </a:prstGeom>
          <a:noFill/>
        </p:spPr>
        <p:txBody>
          <a:bodyPr wrap="square" rtlCol="0">
            <a:spAutoFit/>
          </a:bodyPr>
          <a:lstStyle/>
          <a:p>
            <a:pPr algn="just"/>
            <a:r>
              <a:rPr lang="si-LK" sz="2800" dirty="0">
                <a:solidFill>
                  <a:schemeClr val="bg1"/>
                </a:solidFill>
              </a:rPr>
              <a:t>ජාතික ක්‍රිඩා සදහා සහභාගී</a:t>
            </a:r>
            <a:r>
              <a:rPr lang="en-US" sz="2800" dirty="0">
                <a:solidFill>
                  <a:schemeClr val="bg1"/>
                </a:solidFill>
              </a:rPr>
              <a:t> </a:t>
            </a:r>
            <a:r>
              <a:rPr lang="si-LK" sz="2800" dirty="0">
                <a:solidFill>
                  <a:schemeClr val="bg1"/>
                </a:solidFill>
              </a:rPr>
              <a:t>වු සියලුම ක්‍රිඩක ක්‍රිඩිකාවන්</a:t>
            </a:r>
            <a:r>
              <a:rPr lang="en-US" sz="2800" dirty="0">
                <a:solidFill>
                  <a:schemeClr val="bg1"/>
                </a:solidFill>
              </a:rPr>
              <a:t>, </a:t>
            </a:r>
            <a:r>
              <a:rPr lang="si-LK" sz="2800" dirty="0">
                <a:solidFill>
                  <a:schemeClr val="bg1"/>
                </a:solidFill>
              </a:rPr>
              <a:t>ක්‍රිඩා නිලධාරින් හා පුහුණුකරුවන් සදහා ක්‍රිඩක ඇදුම්  හා පහසුකම් සැපයීම සිදුකරන ලදි.</a:t>
            </a:r>
          </a:p>
        </p:txBody>
      </p:sp>
      <p:pic>
        <p:nvPicPr>
          <p:cNvPr id="3" name="Picture 2" descr="A group of men standing on a stage with flags behind them&#10;&#10;AI-generated content may be incorrect.">
            <a:extLst>
              <a:ext uri="{FF2B5EF4-FFF2-40B4-BE49-F238E27FC236}">
                <a16:creationId xmlns:a16="http://schemas.microsoft.com/office/drawing/2014/main" id="{85642190-DD0E-E318-7328-1037F5E099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293" y="5202936"/>
            <a:ext cx="12192000" cy="5486400"/>
          </a:xfrm>
          <a:prstGeom prst="rect">
            <a:avLst/>
          </a:prstGeom>
        </p:spPr>
      </p:pic>
      <p:pic>
        <p:nvPicPr>
          <p:cNvPr id="4" name="Picture 3">
            <a:extLst>
              <a:ext uri="{FF2B5EF4-FFF2-40B4-BE49-F238E27FC236}">
                <a16:creationId xmlns:a16="http://schemas.microsoft.com/office/drawing/2014/main" id="{A387D9A9-0B60-F687-36D9-7388C3A2DAD0}"/>
              </a:ext>
            </a:extLst>
          </p:cNvPr>
          <p:cNvPicPr>
            <a:picLocks noChangeAspect="1"/>
          </p:cNvPicPr>
          <p:nvPr/>
        </p:nvPicPr>
        <p:blipFill>
          <a:blip r:embed="rId5"/>
          <a:srcRect/>
          <a:stretch>
            <a:fillRect/>
          </a:stretch>
        </p:blipFill>
        <p:spPr>
          <a:xfrm>
            <a:off x="0" y="20296"/>
            <a:ext cx="19006457" cy="10643616"/>
          </a:xfrm>
          <a:prstGeom prst="rect">
            <a:avLst/>
          </a:prstGeom>
        </p:spPr>
      </p:pic>
    </p:spTree>
    <p:custDataLst>
      <p:tags r:id="rId1"/>
    </p:custDataLst>
    <p:extLst>
      <p:ext uri="{BB962C8B-B14F-4D97-AF65-F5344CB8AC3E}">
        <p14:creationId xmlns:p14="http://schemas.microsoft.com/office/powerpoint/2010/main" val="3794794445"/>
      </p:ext>
    </p:extLst>
  </p:cSld>
  <p:clrMapOvr>
    <a:masterClrMapping/>
  </p:clrMapOvr>
  <p:transition spd="slow" advTm="997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F3F36-DDF5-9FC1-E72C-BCC540A45087}"/>
            </a:ext>
          </a:extLst>
        </p:cNvPr>
        <p:cNvGrpSpPr/>
        <p:nvPr/>
      </p:nvGrpSpPr>
      <p:grpSpPr>
        <a:xfrm>
          <a:off x="0" y="0"/>
          <a:ext cx="0" cy="0"/>
          <a:chOff x="0" y="0"/>
          <a:chExt cx="0" cy="0"/>
        </a:xfrm>
      </p:grpSpPr>
      <p:pic>
        <p:nvPicPr>
          <p:cNvPr id="2" name="Picture 1" descr="A football field with smoke and lights&#10;&#10;AI-generated content may be incorrect.">
            <a:extLst>
              <a:ext uri="{FF2B5EF4-FFF2-40B4-BE49-F238E27FC236}">
                <a16:creationId xmlns:a16="http://schemas.microsoft.com/office/drawing/2014/main" id="{4D370FEA-E068-B2CD-39B7-12DE465B3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5"/>
            <a:ext cx="19140177" cy="10782300"/>
          </a:xfrm>
          <a:prstGeom prst="rect">
            <a:avLst/>
          </a:prstGeom>
        </p:spPr>
      </p:pic>
      <p:sp>
        <p:nvSpPr>
          <p:cNvPr id="7" name="Rectangle 6">
            <a:extLst>
              <a:ext uri="{FF2B5EF4-FFF2-40B4-BE49-F238E27FC236}">
                <a16:creationId xmlns:a16="http://schemas.microsoft.com/office/drawing/2014/main" id="{1040C9FB-DE74-4D52-C58B-96E2A99DE9C7}"/>
              </a:ext>
            </a:extLst>
          </p:cNvPr>
          <p:cNvSpPr/>
          <p:nvPr/>
        </p:nvSpPr>
        <p:spPr>
          <a:xfrm>
            <a:off x="201386" y="0"/>
            <a:ext cx="17019814" cy="20955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5" name="TextBox 7">
            <a:extLst>
              <a:ext uri="{FF2B5EF4-FFF2-40B4-BE49-F238E27FC236}">
                <a16:creationId xmlns:a16="http://schemas.microsoft.com/office/drawing/2014/main" id="{7F4DBD42-EFEC-5EE3-4DFF-C278083CBD88}"/>
              </a:ext>
            </a:extLst>
          </p:cNvPr>
          <p:cNvSpPr txBox="1"/>
          <p:nvPr/>
        </p:nvSpPr>
        <p:spPr>
          <a:xfrm>
            <a:off x="838200" y="207803"/>
            <a:ext cx="16078200" cy="1790298"/>
          </a:xfrm>
          <a:prstGeom prst="rect">
            <a:avLst/>
          </a:prstGeom>
        </p:spPr>
        <p:txBody>
          <a:bodyPr wrap="square" lIns="0" tIns="0" rIns="0" bIns="0" rtlCol="0" anchor="t">
            <a:spAutoFit/>
          </a:bodyPr>
          <a:lstStyle/>
          <a:p>
            <a:pPr>
              <a:lnSpc>
                <a:spcPts val="7094"/>
              </a:lnSpc>
            </a:pPr>
            <a:r>
              <a:rPr lang="si-LK" sz="5400" dirty="0">
                <a:ln w="0"/>
                <a:effectLst>
                  <a:outerShdw blurRad="38100" dist="19050" dir="2700000" algn="tl" rotWithShape="0">
                    <a:schemeClr val="dk1">
                      <a:alpha val="40000"/>
                    </a:schemeClr>
                  </a:outerShdw>
                </a:effectLst>
                <a:latin typeface="Space Mono Bold"/>
                <a:sym typeface="Space Mono Bold"/>
              </a:rPr>
              <a:t>ජාතික ක්‍රීඩා සදහා </a:t>
            </a:r>
            <a:r>
              <a:rPr lang="si-LK" sz="5400" dirty="0">
                <a:ln w="0"/>
                <a:effectLst>
                  <a:outerShdw blurRad="38100" dist="19050" dir="2700000" algn="tl" rotWithShape="0">
                    <a:schemeClr val="dk1">
                      <a:alpha val="40000"/>
                    </a:schemeClr>
                  </a:outerShdw>
                </a:effectLst>
                <a:latin typeface="Space Mono Bold"/>
              </a:rPr>
              <a:t>සහභාගී</a:t>
            </a:r>
            <a:r>
              <a:rPr lang="en-US" sz="5400" dirty="0">
                <a:ln w="0"/>
                <a:effectLst>
                  <a:outerShdw blurRad="38100" dist="19050" dir="2700000" algn="tl" rotWithShape="0">
                    <a:schemeClr val="dk1">
                      <a:alpha val="40000"/>
                    </a:schemeClr>
                  </a:outerShdw>
                </a:effectLst>
                <a:latin typeface="Space Mono Bold"/>
              </a:rPr>
              <a:t> </a:t>
            </a:r>
            <a:r>
              <a:rPr lang="si-LK" sz="5400" dirty="0">
                <a:ln w="0"/>
                <a:effectLst>
                  <a:outerShdw blurRad="38100" dist="19050" dir="2700000" algn="tl" rotWithShape="0">
                    <a:schemeClr val="dk1">
                      <a:alpha val="40000"/>
                    </a:schemeClr>
                  </a:outerShdw>
                </a:effectLst>
                <a:latin typeface="Space Mono Bold"/>
                <a:sym typeface="Space Mono Bold"/>
              </a:rPr>
              <a:t>වන ක්‍රීඩක ක්‍රීඩිකාවන් සදහා පුහුණු කදවුරු පැවැත්වීම</a:t>
            </a:r>
          </a:p>
        </p:txBody>
      </p:sp>
      <p:sp>
        <p:nvSpPr>
          <p:cNvPr id="6" name="TextBox 5">
            <a:extLst>
              <a:ext uri="{FF2B5EF4-FFF2-40B4-BE49-F238E27FC236}">
                <a16:creationId xmlns:a16="http://schemas.microsoft.com/office/drawing/2014/main" id="{56F67529-5380-42DC-D08B-11770214CF60}"/>
              </a:ext>
            </a:extLst>
          </p:cNvPr>
          <p:cNvSpPr txBox="1"/>
          <p:nvPr/>
        </p:nvSpPr>
        <p:spPr>
          <a:xfrm>
            <a:off x="1219200" y="2967904"/>
            <a:ext cx="14020800" cy="1815882"/>
          </a:xfrm>
          <a:prstGeom prst="rect">
            <a:avLst/>
          </a:prstGeom>
          <a:noFill/>
        </p:spPr>
        <p:txBody>
          <a:bodyPr wrap="square" rtlCol="0">
            <a:spAutoFit/>
          </a:bodyPr>
          <a:lstStyle/>
          <a:p>
            <a:pPr algn="just"/>
            <a:r>
              <a:rPr lang="si-LK" sz="2800" dirty="0">
                <a:solidFill>
                  <a:schemeClr val="bg1"/>
                </a:solidFill>
              </a:rPr>
              <a:t>ජාතික ක්‍රිඩා සදහා සහභාගී</a:t>
            </a:r>
            <a:r>
              <a:rPr lang="en-US" sz="2800" dirty="0">
                <a:solidFill>
                  <a:schemeClr val="bg1"/>
                </a:solidFill>
              </a:rPr>
              <a:t> </a:t>
            </a:r>
            <a:r>
              <a:rPr lang="si-LK" sz="2800" dirty="0">
                <a:solidFill>
                  <a:schemeClr val="bg1"/>
                </a:solidFill>
              </a:rPr>
              <a:t>වු  ක්‍රිඩක ක්‍රිඩිකාවන් සදහා පුහුණු කදවුරු 20 ක් පවත්වන ලදි (මැරතන් , වොලිබොල්, නෙට්බොල්, සැහැල්ලු පන්දු ක්‍රිකට්, කඹ ඇදිම, දෘඩ පන්දු ක්‍රිකට් කාන්තා, දෘඩ පන්දු ක්‍රිකට් පිරිමි,	ජිම්නාස්ටික්, හොකී,	 රගර්,	චෙස්,	එල්ලෙ, හැන්ඩ්බොල්, කරාතේ, පැසිපන්දු, ජූඩො, වෙරල කබඩි, පාපන්දු, කබඩි, රිලේ යන ක්‍රිඩාවන් සදහා)</a:t>
            </a:r>
          </a:p>
        </p:txBody>
      </p:sp>
      <p:pic>
        <p:nvPicPr>
          <p:cNvPr id="8" name="Picture 7" descr="A group of people in karate uniforms&#10;&#10;AI-generated content may be incorrect.">
            <a:extLst>
              <a:ext uri="{FF2B5EF4-FFF2-40B4-BE49-F238E27FC236}">
                <a16:creationId xmlns:a16="http://schemas.microsoft.com/office/drawing/2014/main" id="{CD734612-6B61-9996-D8CD-DC21DFD1C3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967" y="6372109"/>
            <a:ext cx="10340967" cy="4897597"/>
          </a:xfrm>
          <a:prstGeom prst="rect">
            <a:avLst/>
          </a:prstGeom>
        </p:spPr>
      </p:pic>
      <p:pic>
        <p:nvPicPr>
          <p:cNvPr id="10" name="Picture 9" descr="A group of people sitting on the floor&#10;&#10;AI-generated content may be incorrect.">
            <a:extLst>
              <a:ext uri="{FF2B5EF4-FFF2-40B4-BE49-F238E27FC236}">
                <a16:creationId xmlns:a16="http://schemas.microsoft.com/office/drawing/2014/main" id="{405D51E1-49D9-C81D-7A4E-9AABEE92DF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75311" y="4783786"/>
            <a:ext cx="8929377" cy="5022775"/>
          </a:xfrm>
          <a:prstGeom prst="rect">
            <a:avLst/>
          </a:prstGeom>
        </p:spPr>
      </p:pic>
      <p:pic>
        <p:nvPicPr>
          <p:cNvPr id="11" name="Picture 3">
            <a:extLst>
              <a:ext uri="{FF2B5EF4-FFF2-40B4-BE49-F238E27FC236}">
                <a16:creationId xmlns:a16="http://schemas.microsoft.com/office/drawing/2014/main" id="{29F5D884-2E7C-8E74-0B14-4CB25034FC27}"/>
              </a:ext>
            </a:extLst>
          </p:cNvPr>
          <p:cNvPicPr>
            <a:picLocks noChangeAspect="1"/>
          </p:cNvPicPr>
          <p:nvPr/>
        </p:nvPicPr>
        <p:blipFill>
          <a:blip r:embed="rId6"/>
          <a:srcRect/>
          <a:stretch>
            <a:fillRect/>
          </a:stretch>
        </p:blipFill>
        <p:spPr>
          <a:xfrm>
            <a:off x="0" y="0"/>
            <a:ext cx="19006457" cy="10643616"/>
          </a:xfrm>
          <a:prstGeom prst="rect">
            <a:avLst/>
          </a:prstGeom>
        </p:spPr>
      </p:pic>
    </p:spTree>
    <p:custDataLst>
      <p:tags r:id="rId1"/>
    </p:custDataLst>
    <p:extLst>
      <p:ext uri="{BB962C8B-B14F-4D97-AF65-F5344CB8AC3E}">
        <p14:creationId xmlns:p14="http://schemas.microsoft.com/office/powerpoint/2010/main" val="3093326307"/>
      </p:ext>
    </p:extLst>
  </p:cSld>
  <p:clrMapOvr>
    <a:masterClrMapping/>
  </p:clrMapOvr>
  <p:transition spd="slow" advTm="868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1+#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ags/tag10.xml><?xml version="1.0" encoding="utf-8"?>
<p:tagLst xmlns:a="http://schemas.openxmlformats.org/drawingml/2006/main" xmlns:r="http://schemas.openxmlformats.org/officeDocument/2006/relationships" xmlns:p="http://schemas.openxmlformats.org/presentationml/2006/main">
  <p:tag name="TIMING" val="|1"/>
</p:tagLst>
</file>

<file path=ppt/tags/tag11.xml><?xml version="1.0" encoding="utf-8"?>
<p:tagLst xmlns:a="http://schemas.openxmlformats.org/drawingml/2006/main" xmlns:r="http://schemas.openxmlformats.org/officeDocument/2006/relationships" xmlns:p="http://schemas.openxmlformats.org/presentationml/2006/main">
  <p:tag name="TIMING" val="|1"/>
</p:tagLst>
</file>

<file path=ppt/tags/tag12.xml><?xml version="1.0" encoding="utf-8"?>
<p:tagLst xmlns:a="http://schemas.openxmlformats.org/drawingml/2006/main" xmlns:r="http://schemas.openxmlformats.org/officeDocument/2006/relationships" xmlns:p="http://schemas.openxmlformats.org/presentationml/2006/main">
  <p:tag name="TIMING" val="|1"/>
</p:tagLst>
</file>

<file path=ppt/tags/tag13.xml><?xml version="1.0" encoding="utf-8"?>
<p:tagLst xmlns:a="http://schemas.openxmlformats.org/drawingml/2006/main" xmlns:r="http://schemas.openxmlformats.org/officeDocument/2006/relationships" xmlns:p="http://schemas.openxmlformats.org/presentationml/2006/main">
  <p:tag name="TIMING" val="|1"/>
</p:tagLst>
</file>

<file path=ppt/tags/tag14.xml><?xml version="1.0" encoding="utf-8"?>
<p:tagLst xmlns:a="http://schemas.openxmlformats.org/drawingml/2006/main" xmlns:r="http://schemas.openxmlformats.org/officeDocument/2006/relationships" xmlns:p="http://schemas.openxmlformats.org/presentationml/2006/main">
  <p:tag name="TIMING" val="|1"/>
</p:tagLst>
</file>

<file path=ppt/tags/tag15.xml><?xml version="1.0" encoding="utf-8"?>
<p:tagLst xmlns:a="http://schemas.openxmlformats.org/drawingml/2006/main" xmlns:r="http://schemas.openxmlformats.org/officeDocument/2006/relationships" xmlns:p="http://schemas.openxmlformats.org/presentationml/2006/main">
  <p:tag name="TIMING" val="|1"/>
</p:tagLst>
</file>

<file path=ppt/tags/tag16.xml><?xml version="1.0" encoding="utf-8"?>
<p:tagLst xmlns:a="http://schemas.openxmlformats.org/drawingml/2006/main" xmlns:r="http://schemas.openxmlformats.org/officeDocument/2006/relationships" xmlns:p="http://schemas.openxmlformats.org/presentationml/2006/main">
  <p:tag name="TIMING" val="|1"/>
</p:tagLst>
</file>

<file path=ppt/tags/tag17.xml><?xml version="1.0" encoding="utf-8"?>
<p:tagLst xmlns:a="http://schemas.openxmlformats.org/drawingml/2006/main" xmlns:r="http://schemas.openxmlformats.org/officeDocument/2006/relationships" xmlns:p="http://schemas.openxmlformats.org/presentationml/2006/main">
  <p:tag name="TIMING" val="|1"/>
</p:tagLst>
</file>

<file path=ppt/tags/tag18.xml><?xml version="1.0" encoding="utf-8"?>
<p:tagLst xmlns:a="http://schemas.openxmlformats.org/drawingml/2006/main" xmlns:r="http://schemas.openxmlformats.org/officeDocument/2006/relationships" xmlns:p="http://schemas.openxmlformats.org/presentationml/2006/main">
  <p:tag name="TIMING" val="|1"/>
</p:tagLst>
</file>

<file path=ppt/tags/tag19.xml><?xml version="1.0" encoding="utf-8"?>
<p:tagLst xmlns:a="http://schemas.openxmlformats.org/drawingml/2006/main" xmlns:r="http://schemas.openxmlformats.org/officeDocument/2006/relationships" xmlns:p="http://schemas.openxmlformats.org/presentationml/2006/main">
  <p:tag name="TIMING" val="|1"/>
</p:tagLst>
</file>

<file path=ppt/tags/tag2.xml><?xml version="1.0" encoding="utf-8"?>
<p:tagLst xmlns:a="http://schemas.openxmlformats.org/drawingml/2006/main" xmlns:r="http://schemas.openxmlformats.org/officeDocument/2006/relationships" xmlns:p="http://schemas.openxmlformats.org/presentationml/2006/main">
  <p:tag name="TIMING" val="|0.5"/>
</p:tagLst>
</file>

<file path=ppt/tags/tag20.xml><?xml version="1.0" encoding="utf-8"?>
<p:tagLst xmlns:a="http://schemas.openxmlformats.org/drawingml/2006/main" xmlns:r="http://schemas.openxmlformats.org/officeDocument/2006/relationships" xmlns:p="http://schemas.openxmlformats.org/presentationml/2006/main">
  <p:tag name="TIMING" val="|1"/>
</p:tagLst>
</file>

<file path=ppt/tags/tag21.xml><?xml version="1.0" encoding="utf-8"?>
<p:tagLst xmlns:a="http://schemas.openxmlformats.org/drawingml/2006/main" xmlns:r="http://schemas.openxmlformats.org/officeDocument/2006/relationships" xmlns:p="http://schemas.openxmlformats.org/presentationml/2006/main">
  <p:tag name="TIMING" val="|1"/>
</p:tagLst>
</file>

<file path=ppt/tags/tag22.xml><?xml version="1.0" encoding="utf-8"?>
<p:tagLst xmlns:a="http://schemas.openxmlformats.org/drawingml/2006/main" xmlns:r="http://schemas.openxmlformats.org/officeDocument/2006/relationships" xmlns:p="http://schemas.openxmlformats.org/presentationml/2006/main">
  <p:tag name="TIMING" val="|1"/>
</p:tagLst>
</file>

<file path=ppt/tags/tag23.xml><?xml version="1.0" encoding="utf-8"?>
<p:tagLst xmlns:a="http://schemas.openxmlformats.org/drawingml/2006/main" xmlns:r="http://schemas.openxmlformats.org/officeDocument/2006/relationships" xmlns:p="http://schemas.openxmlformats.org/presentationml/2006/main">
  <p:tag name="TIMING" val="|1"/>
</p:tagLst>
</file>

<file path=ppt/tags/tag24.xml><?xml version="1.0" encoding="utf-8"?>
<p:tagLst xmlns:a="http://schemas.openxmlformats.org/drawingml/2006/main" xmlns:r="http://schemas.openxmlformats.org/officeDocument/2006/relationships" xmlns:p="http://schemas.openxmlformats.org/presentationml/2006/main">
  <p:tag name="TIMING" val="|1"/>
</p:tagLst>
</file>

<file path=ppt/tags/tag25.xml><?xml version="1.0" encoding="utf-8"?>
<p:tagLst xmlns:a="http://schemas.openxmlformats.org/drawingml/2006/main" xmlns:r="http://schemas.openxmlformats.org/officeDocument/2006/relationships" xmlns:p="http://schemas.openxmlformats.org/presentationml/2006/main">
  <p:tag name="TIMING" val="|1"/>
</p:tagLst>
</file>

<file path=ppt/tags/tag26.xml><?xml version="1.0" encoding="utf-8"?>
<p:tagLst xmlns:a="http://schemas.openxmlformats.org/drawingml/2006/main" xmlns:r="http://schemas.openxmlformats.org/officeDocument/2006/relationships" xmlns:p="http://schemas.openxmlformats.org/presentationml/2006/main">
  <p:tag name="TIMING" val="|1"/>
</p:tagLst>
</file>

<file path=ppt/tags/tag27.xml><?xml version="1.0" encoding="utf-8"?>
<p:tagLst xmlns:a="http://schemas.openxmlformats.org/drawingml/2006/main" xmlns:r="http://schemas.openxmlformats.org/officeDocument/2006/relationships" xmlns:p="http://schemas.openxmlformats.org/presentationml/2006/main">
  <p:tag name="TIMING" val="|1"/>
</p:tagLst>
</file>

<file path=ppt/tags/tag28.xml><?xml version="1.0" encoding="utf-8"?>
<p:tagLst xmlns:a="http://schemas.openxmlformats.org/drawingml/2006/main" xmlns:r="http://schemas.openxmlformats.org/officeDocument/2006/relationships" xmlns:p="http://schemas.openxmlformats.org/presentationml/2006/main">
  <p:tag name="TIMING" val="|1"/>
</p:tagLst>
</file>

<file path=ppt/tags/tag29.xml><?xml version="1.0" encoding="utf-8"?>
<p:tagLst xmlns:a="http://schemas.openxmlformats.org/drawingml/2006/main" xmlns:r="http://schemas.openxmlformats.org/officeDocument/2006/relationships" xmlns:p="http://schemas.openxmlformats.org/presentationml/2006/main">
  <p:tag name="TIMING" val="|1"/>
</p:tagLst>
</file>

<file path=ppt/tags/tag3.xml><?xml version="1.0" encoding="utf-8"?>
<p:tagLst xmlns:a="http://schemas.openxmlformats.org/drawingml/2006/main" xmlns:r="http://schemas.openxmlformats.org/officeDocument/2006/relationships" xmlns:p="http://schemas.openxmlformats.org/presentationml/2006/main">
  <p:tag name="TIMING" val="|2.5"/>
</p:tagLst>
</file>

<file path=ppt/tags/tag30.xml><?xml version="1.0" encoding="utf-8"?>
<p:tagLst xmlns:a="http://schemas.openxmlformats.org/drawingml/2006/main" xmlns:r="http://schemas.openxmlformats.org/officeDocument/2006/relationships" xmlns:p="http://schemas.openxmlformats.org/presentationml/2006/main">
  <p:tag name="TIMING" val="|1"/>
</p:tagLst>
</file>

<file path=ppt/tags/tag31.xml><?xml version="1.0" encoding="utf-8"?>
<p:tagLst xmlns:a="http://schemas.openxmlformats.org/drawingml/2006/main" xmlns:r="http://schemas.openxmlformats.org/officeDocument/2006/relationships" xmlns:p="http://schemas.openxmlformats.org/presentationml/2006/main">
  <p:tag name="TIMING" val="|1"/>
</p:tagLst>
</file>

<file path=ppt/tags/tag32.xml><?xml version="1.0" encoding="utf-8"?>
<p:tagLst xmlns:a="http://schemas.openxmlformats.org/drawingml/2006/main" xmlns:r="http://schemas.openxmlformats.org/officeDocument/2006/relationships" xmlns:p="http://schemas.openxmlformats.org/presentationml/2006/main">
  <p:tag name="TIMING" val="|1"/>
</p:tagLst>
</file>

<file path=ppt/tags/tag33.xml><?xml version="1.0" encoding="utf-8"?>
<p:tagLst xmlns:a="http://schemas.openxmlformats.org/drawingml/2006/main" xmlns:r="http://schemas.openxmlformats.org/officeDocument/2006/relationships" xmlns:p="http://schemas.openxmlformats.org/presentationml/2006/main">
  <p:tag name="TIMING" val="|1"/>
</p:tagLst>
</file>

<file path=ppt/tags/tag34.xml><?xml version="1.0" encoding="utf-8"?>
<p:tagLst xmlns:a="http://schemas.openxmlformats.org/drawingml/2006/main" xmlns:r="http://schemas.openxmlformats.org/officeDocument/2006/relationships" xmlns:p="http://schemas.openxmlformats.org/presentationml/2006/main">
  <p:tag name="TIMING" val="|1"/>
</p:tagLst>
</file>

<file path=ppt/tags/tag4.xml><?xml version="1.0" encoding="utf-8"?>
<p:tagLst xmlns:a="http://schemas.openxmlformats.org/drawingml/2006/main" xmlns:r="http://schemas.openxmlformats.org/officeDocument/2006/relationships" xmlns:p="http://schemas.openxmlformats.org/presentationml/2006/main">
  <p:tag name="TIMING" val="|2"/>
</p:tagLst>
</file>

<file path=ppt/tags/tag5.xml><?xml version="1.0" encoding="utf-8"?>
<p:tagLst xmlns:a="http://schemas.openxmlformats.org/drawingml/2006/main" xmlns:r="http://schemas.openxmlformats.org/officeDocument/2006/relationships" xmlns:p="http://schemas.openxmlformats.org/presentationml/2006/main">
  <p:tag name="TIMING" val="|0.1"/>
</p:tagLst>
</file>

<file path=ppt/tags/tag6.xml><?xml version="1.0" encoding="utf-8"?>
<p:tagLst xmlns:a="http://schemas.openxmlformats.org/drawingml/2006/main" xmlns:r="http://schemas.openxmlformats.org/officeDocument/2006/relationships" xmlns:p="http://schemas.openxmlformats.org/presentationml/2006/main">
  <p:tag name="TIMING" val="|0.2"/>
</p:tagLst>
</file>

<file path=ppt/tags/tag7.xml><?xml version="1.0" encoding="utf-8"?>
<p:tagLst xmlns:a="http://schemas.openxmlformats.org/drawingml/2006/main" xmlns:r="http://schemas.openxmlformats.org/officeDocument/2006/relationships" xmlns:p="http://schemas.openxmlformats.org/presentationml/2006/main">
  <p:tag name="TIMING" val="|1.7"/>
</p:tagLst>
</file>

<file path=ppt/tags/tag8.xml><?xml version="1.0" encoding="utf-8"?>
<p:tagLst xmlns:a="http://schemas.openxmlformats.org/drawingml/2006/main" xmlns:r="http://schemas.openxmlformats.org/officeDocument/2006/relationships" xmlns:p="http://schemas.openxmlformats.org/presentationml/2006/main">
  <p:tag name="TIMING" val="|1"/>
</p:tagLst>
</file>

<file path=ppt/tags/tag9.xml><?xml version="1.0" encoding="utf-8"?>
<p:tagLst xmlns:a="http://schemas.openxmlformats.org/drawingml/2006/main" xmlns:r="http://schemas.openxmlformats.org/officeDocument/2006/relationships" xmlns:p="http://schemas.openxmlformats.org/presentationml/2006/main">
  <p:tag name="TIMING"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2332</TotalTime>
  <Words>9304</Words>
  <Application>Microsoft Office PowerPoint</Application>
  <PresentationFormat>Custom</PresentationFormat>
  <Paragraphs>355</Paragraphs>
  <Slides>38</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Sans Serif Collection</vt:lpstr>
      <vt:lpstr>Space Mono Bold</vt:lpstr>
      <vt:lpstr>Calibri</vt:lpstr>
      <vt:lpstr>Arial</vt:lpstr>
      <vt:lpstr>Aptos</vt:lpstr>
      <vt:lpstr>Century Schoolbook</vt:lpstr>
      <vt:lpstr>Wingdings</vt:lpstr>
      <vt:lpstr>Iskoola Pota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Purple Colorful Illustrative Galaxy Animated Birthday Presentation</dc:title>
  <dc:creator>Gavindu Gayashan</dc:creator>
  <cp:lastModifiedBy>Gavindu Gayashan</cp:lastModifiedBy>
  <cp:revision>23</cp:revision>
  <dcterms:created xsi:type="dcterms:W3CDTF">2006-08-16T00:00:00Z</dcterms:created>
  <dcterms:modified xsi:type="dcterms:W3CDTF">2026-01-20T05:54:13Z</dcterms:modified>
  <dc:identifier>DAG0oCL5VDE</dc:identifier>
</cp:coreProperties>
</file>